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Since 1970, the relative demand for lesser-skilled workers has fallen sharply in advanced industrial countries. In western Europe that decline in demand initially showed itself as a rise in unemployment. In the United States this fall in demand showed up as falling real wages for lesser-skilled men. </a:t>
            </a:r>
          </a:p>
          <a:p>
            <a:pPr/>
          </a:p>
          <a:p>
            <a:pPr/>
            <a:r>
              <a:t>Both the left and the right blamed increasing world trade for this fall in demand for the work of the lesser skilled--and especially increasing imports from developing economies. This was a striking turnaround from earlier positions: in the 1960s and 1970s developing countries had feared "unequal exchange" and immiserization from trade.</a:t>
            </a:r>
            <a:br/>
            <a:br/>
            <a:r>
              <a:t>The argument was that the increase in income inequality had come about at the same time as a sharp rise in world trade. In the United States imports were six percent of GDP in 1970 (and exports six percent as well), but were twelve percent of GDP in 1990 (and exports were ten percent, as Americans borrowed some two percent of GDP from foreigners to finance investment). Imports from low-wage countries were, it was argued, destroying the jobs of Americans.</a:t>
            </a:r>
            <a:br/>
            <a:br/>
            <a:r>
              <a:t>Never mind that if imports destroy then exports create, and foreign-financed investments create jobs--and the fact that imports must by arithmetic equal exports plus net foreign-financed investment creates a strong presumption that the net employment effect of trade is zero. But the fact on which critics of trade rested their case turned out not to be a fact at all: manufacturing imports were not increasing as a share of the American economy.</a:t>
            </a:r>
            <a:br/>
            <a:br/>
            <a:r>
              <a:t>In 1975, the average non-oil import came from a country where the manufacturing wage was 60% of the U.S. level. By the early 1990s the average non-oil import came from a country where the manufacturing wage was 75% of the U.S. level. </a:t>
            </a:r>
            <a:br/>
            <a:br/>
            <a:r>
              <a:t>How could this be? Consider: In 1975 Japan was a low-wage economy: its manufacturing wage was less than half of the U.S. manufacturing wage level. Think of it: Japan and Italy in as economies that had enormous labor cost advantages vis-a-vis the U.S. Today Japan is a high-wage economy: its manufacturing wage is higher than the U.S. </a:t>
            </a:r>
          </a:p>
          <a:p>
            <a:pPr/>
          </a:p>
          <a:p>
            <a:pPr/>
            <a:r>
              <a:t>In 1975 Taiwan, Singapore, and Korea were very low-wage economies with wage levels one-twentieth that of the United States. Today their manufacturing wage levels are about a third of the American standard. Because our trading partners are growing richer faster than new low-wage trading partners are appearing, the average wage in countries trading with the U.S. is increasing rapidly.</a:t>
            </a:r>
            <a:br/>
            <a:br/>
            <a:r>
              <a:t>Doesn't this mean that international trade was placing more downward pressure on American wages in 1975 than it was in 2000? Doesn't this mean that the changing international economy has on net exerted upward pressure on American wages over the quarter century from 1975-2000? </a:t>
            </a:r>
          </a:p>
          <a:p>
            <a:pPr/>
          </a:p>
          <a:p>
            <a:pPr/>
            <a:r>
              <a:t>It would seem so.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Nor was there reason to believe that the reduction in the share of Americans who held blue-collar jobs was the result of expanded imports from the developing world. Blue-collar jobs as a share of total non-agricultural jobs had been falling steadily since 1945. Even more, blue-collar manufacturing jobs were being destroyed at a furious rate. But before the 1970s the lost jobs in one region and sector were generally being replaced—in absolute terms, if not as a share of the labor force—by new jobs in another region or sector.</a:t>
            </a:r>
          </a:p>
          <a:p>
            <a:pPr/>
          </a:p>
          <a:p>
            <a:pPr/>
            <a:r>
              <a:t>Consider the career of my grandfather, William Walcott Lord, who was born in New England early in the twentieth century. In 1933, his Lord Brothers Shoe Company in Brockton, Massachusetts, was facing imminent bankruptcy. So he relocated his operations to South Paris, Maine, where wages were lower. The Brockton workers were devastated by this move, and by the widespread destruction of relatively high-paying blue-collar factory jobs across Southern New England. But in the aggregate statistics, their loss was offset by a bonanza for the rural workers of South Paris, who went from slaving away in near-subsistence agriculture to holding a seemingly steady job in a shoe factory.</a:t>
            </a:r>
          </a:p>
          <a:p>
            <a:pPr/>
          </a:p>
          <a:p>
            <a:pPr/>
            <a:r>
              <a:t>The South Paris workers’ good fortune lasted for just 14 years. After World War II, the Lord brothers feared that depression could return, so they liquidated their enterprise and split up. One of the three brothers moved to York, Maine; another moved to Boston. My grandfather went to Lakeland, Florida – halfway between Tampa Bay and Orlando – where he speculated in real estate and pursued non-residential construction. Again, the aggregate statistics didn’t change much. There were fewer workers making boots and shoes, but more workers manufacturing chemicals, constructing buildings, and operating the turnkey at the Wellman-Lord Construction Company’s Florida-based phosphate-processing plants and other factories. In terms of domestic employment, the Wellman-Lord Construction Company had the same net factor impact as Lord Brothers in Brockton. The workers were different people in different places, but their level of education and training was the same.</a:t>
            </a:r>
          </a:p>
          <a:p>
            <a:pPr/>
          </a:p>
          <a:p>
            <a:pPr/>
            <a:r>
              <a:t>So, during the supposedly stable post-war period, manufacturing (and construction) jobs actually moved en masse from the Northeast and Midwest to the Sun Belt. Those job losses were as painful for New Englanders and Midwesterners then as the more recent job losses are for workers today.</a:t>
            </a:r>
          </a:p>
          <a:p>
            <a:pPr/>
          </a:p>
          <a:p>
            <a:pPr/>
            <a:r>
              <a:t>Likewise, during the 2000s, American blue-collar jobs were churned more than they were destroyed.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In 1943, 38% of America’s nonfarm labor force was in manufacturing, owing to high demand for bombs and tanks at the time. After the war, the normal share of nonfarm workers in manufacturing was around 30%. Had the US been a normal post-war industrial powerhouse like Germany or Japan, technological innovation would have brought that share down from 30% to around 12%. Instead, it has declined to 8.6%. Much of the decline, to 9.2%, is attributable to dysfunctional macroeconomic policies, which, since Ronald Reagan’s presidency, have turned the US into a savings-deficit country, rather than a savings-surplus country.</a:t>
            </a:r>
          </a:p>
          <a:p>
            <a:pPr/>
          </a:p>
          <a:p>
            <a:pPr/>
            <a:r>
              <a:t>As a rich country, the US should be financing industrialization and development around the world, so that emerging countries can purchase US manufacturing exports. Instead, the US has assumed various unproductive roles, becoming the world’s money launderer, political-risk insurer, and money-holder of last resort. For developing countries, large dollar assets mean never having to call for a lifeline from the International Monetary Fund. For rich people in poor countries, having assets invested in the United States is the best form of political risk insurance.</a:t>
            </a:r>
          </a:p>
          <a:p>
            <a:pPr/>
          </a:p>
          <a:p>
            <a:pPr/>
            <a:r>
              <a:t>What about the rest of the decline? From 9.2% to 8.6%.</a:t>
            </a:r>
          </a:p>
          <a:p>
            <a:pPr/>
          </a:p>
          <a:p>
            <a:pPr/>
            <a:r>
              <a:t>From 2000-2019, the relative wage of the country from which the average non-oil import came to America fell sharply as China stood up. China contributed a huge share of manufactured imports. Yes, there was a decline in the share of manufacturing jobs in America from 9.2% to 8.6% from the rise of China. (The North American Free Trade Agreement, contrary to what US President Donald Trump has claimed, contributed almost nothing to manufacturing’s decline.) Yet the pace at which the share of Americans holding blue-collar jobs declined did not accelerate. Yes, goods imports from China crowded out American manufacturing jobs. But investment in America from China funded construction jobs. What devastated the standard of living of blue-collar Americans in the years after 2000 was not imports from China, but the financial crisis and the Great Recession.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And yet globalization—increasing international trade—continues to receive the lion’s share of the blame for economic distress, even in the world’s richer economies. Why is this? Harvard University economist Dani Rodrik frequently points out that as trade barriers decline, the net benefits from further reductions decline while the redistributions induced remain about the same in scale. The redistributions thus become very large relative to the net gains—and, in the limit, what we have is simply a near-zero sum redistribution, and a redistribution away from those who held some social power, or else they would not have been able to benefit from the trade barriers in the first place.</a:t>
            </a:r>
          </a:p>
          <a:p>
            <a:pPr/>
          </a:p>
          <a:p>
            <a:pPr/>
            <a:r>
              <a:t>And there are different dimensions along which any country is divided. The shift in US employment from assembly-line manufacturing to construction, services, and caretaking had very little impact on the overall distribution of income in terms either of social class or of the shape of the income distribution curve. But it did have a large effect on the distribution by gender: the jobs closing down were traditionally not just blue-collar but male, and always remained overwhelmingly male. The jobs opening up were very different.</a:t>
            </a:r>
          </a:p>
          <a:p>
            <a:pPr/>
          </a:p>
          <a:p>
            <a:pPr/>
            <a:r>
              <a:t>But there have been other factors at work. First and foremost, it is easy for politicians to pin the blame for a country’s problems on foreigners and immigrants who do not vote. Back in 1890, when politicians in the Habsburg Empire routinely blamed Jews for various socioeconomic ills, the Austrian dissident Ferdinand Kronawetter famously observed that “Der Antisemitismus ist der Sozialismus der dummen Kerle”: anti-Semitism is the socialism of fools. The same could be said of anti-globalization today. Second, more than a generation of inequitable and slower-than-expected economic growth in the global North created a strong political and psychological need for scapegoats. People want a simple narrative. They will find one.</a:t>
            </a:r>
          </a:p>
          <a:p>
            <a:pPr/>
          </a:p>
          <a:p>
            <a:pPr/>
            <a:r>
              <a:t>Third, China’s economic rise coincided with a period in which the global North was struggling to reach full employment. Successful economic readjustments do not happen when bankruptcies force labor and capital out of low-productivity, low-demand industries, but rather when booms pull labor and capital into high-productivity, high-demand industries. That the “China shock” hit a shaky economy made it much more likely that it would be perceived as, and that it would be, substantially destructive. </a:t>
            </a:r>
          </a:p>
          <a:p>
            <a:pPr/>
          </a:p>
          <a:p>
            <a:pPr/>
            <a:r>
              <a:t>It is a fact that successful market adjustment via creative destruction does not just require open and competitive markets, global change, and price stability. It also depends on full employment and near-permanent booms, just as economist John Maynard Keynes had warned in the 1920s and 1930s. But the neoliberal order failed to prioritize—and even more so failed to deliver—consistent full employment. But when the economy was booming in the 1990s, complaints about NAFTA were very small and very limited: it was only after unemployment rose that it could be ginned up to be an issue in U.S. politics again.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So if "globalization" did not impoverish the workers of major industrial economies, what has "globalization" done? The question is sharpened by thinking back to the pre-WWI Belle Epoque, which was as "globalized" as today. In pre-WWI Britain, in industry by industry British producers decried their losses of export share to German and American producers. My wheat-farming great grandparents in Illinois, whose prices hinged on European demand for grain would have been astonished to have been told that they were not part of an integrated economy.</a:t>
            </a:r>
            <a:br/>
            <a:br/>
            <a:r>
              <a:t>So what is the difference? Are financial flows stronger and more important today? Probably not. Net capital flows as shares of world product are surely smaller than they used to be before WWI (although gross trading volumes are higher).</a:t>
            </a:r>
            <a:br/>
            <a:br/>
            <a:r>
              <a:t>Is trade stronger and more important? Maybe: world trade as a share of world product is a bit larger. But the net embodied factor content of trade as a share of world product appears smaller, and the net embodied factor content is presumably what matters most for trade's effect on, say, the unskilled workers' wages.</a:t>
            </a:r>
            <a:br/>
            <a:br/>
            <a:r>
              <a:t>How about labor? Is international migration more important?Certainly not: between 1850 and 1920 one in every ten people in the world moved continents. Post-WWII, post-1973, or even post-1990 world population flows are a far smaller share of world populations than in the old days.</a:t>
            </a:r>
            <a:br/>
            <a:br/>
            <a:r>
              <a:t>So what is different? Why has "globalization" become such a powerful banner in the past decade? One possibility: back before the Belle Epoque, what you could transfer across national boundaries was limited--pretty much limited to the commodity, or the security. As long as you could pack it in a crate or an envelope, and send it across the sea (or over the telegraph lines), you could transfer it. If not, not. Call this "low bandwidth" trade. International transactions and linkages that required more in the form of cross-border linkage were very hard to accomplish.</a:t>
            </a:r>
            <a:br/>
            <a:br/>
            <a:r>
              <a:t>Think of Ford's early post-WWI attempts to transfer its assembly-line productivity to Britain; of British and Japanese attempts to use Lancashire-manufactured textile machinery to achieve high productivity in factories in India or China; or of the frantic attempts of British investors--who had never imagined how easily Jay Gould would be able to buy the courts of New York--to extract bond coupons and dividends from the Erie Railroad that they "owned".</a:t>
            </a:r>
            <a:br/>
            <a:br/>
            <a:r>
              <a:t>Today we have "high-bandwidth" trade and investment. The breadth of cross-national links has vastly increased. Back then you could not exercise corporate control across national borders. Now you can. Back then you could not transfer forms of organization to achieve home-country productivity in foreign production operations. Now you can. Back then you could not integrate design and specification in one country with production in another. Now you can.</a:t>
            </a:r>
            <a:br/>
            <a:br/>
            <a:r>
              <a:t>There are counterforces: trans- or multi-national corporations are going to be a good candidate for someone to blame. We are beginning to see denunciations of "rootless cosmopolitans", of "Goldman-Sachsonomics", that somehow seem to me reminiscent of the old-style European contrast between good engineers and bad financiers. Where that will end up I do not know...</a:t>
            </a:r>
            <a:br/>
            <a:br/>
            <a:r>
              <a:t>And this shift to "higher bandwidth" in international economic links is still hard to see in its impact on the aggregate numbers--yet. The modal service export from the United States in the 1990s was not a computer program written by a symbolic analyst in an office tower to program NC machine tools oiled by someone in Malaysia, but was in travel and tourism--the modal service export was someone making a bed for a Japanese tourist outside of Yellowstone.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But perhaps all that critics of those who trace first-world income distribution to third-world exports are saying was not yet. That the vision found in, say, Robert Reich's Work of Nations--one in which the division of labor becomes global at a very finely-grained level, and God help those citizens of rich countries who find themselves among the unskilled--was not yet a powerful force, at least as far as the U.S. economy was concerned. Think back to 1700, and note that then the "rich" countries had perhaps twice the material standard of living of the "poor", and that this relative gap has been widening since. By 1900 the industrialized "rich" had perhaps six times the material standard of living of the world's "poor" countries. And today? 20 times?</a:t>
            </a:r>
            <a:br/>
            <a:br/>
            <a:r>
              <a:t>In the long run our descendants will probably not live in a world in which relative international differences in material standards of living are as large as today. And if by 2050 the gap between "rich" and "poor" has shrunk back to a factor of 6, I pray that it will have been by levelling up--by granting software programmers in Bangalore three-bedroom houses like those in Los Gatos, and by giving auto workers in Hermosillos high enough purchasing power to buy the cars that they make.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a:solidFill>
                  <a:srgbClr val="000000"/>
                </a:solidFill>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8.pptx" TargetMode="External"/><Relationship Id="rId5" Type="http://schemas.openxmlformats.org/officeDocument/2006/relationships/hyperlink" Target="https://www.icloud.com/keynote/0IMJ4CGSNSe9Hl8O6bsHfbfk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0.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1.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1.png"/><Relationship Id="rId5" Type="http://schemas.openxmlformats.org/officeDocument/2006/relationships/image" Target="../media/image72.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3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1.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95696">
              <a:defRPr sz="2470">
                <a:uFill>
                  <a:solidFill>
                    <a:srgbClr val="000000"/>
                  </a:solidFill>
                </a:uFill>
              </a:defRPr>
            </a:pPr>
            <a:r>
              <a:t>U.C. Berkeley: Economics 115: Spring 2020</a:t>
            </a:r>
            <a:r>
              <a:rPr sz="4370">
                <a:latin typeface="Calibri"/>
                <a:ea typeface="Calibri"/>
                <a:cs typeface="Calibri"/>
                <a:sym typeface="Calibri"/>
              </a:rPr>
              <a:t> </a:t>
            </a:r>
            <a:endParaRPr sz="4370"/>
          </a:p>
          <a:p>
            <a:pPr defTabSz="295696">
              <a:defRPr sz="3800">
                <a:uFill>
                  <a:solidFill>
                    <a:srgbClr val="000000"/>
                  </a:solidFill>
                </a:uFill>
                <a:latin typeface="Calibri"/>
                <a:ea typeface="Calibri"/>
                <a:cs typeface="Calibri"/>
                <a:sym typeface="Calibri"/>
              </a:defRPr>
            </a:pPr>
            <a:r>
              <a:t>20th Century Economic History: Lecture 18: Globalization, Technology, and Organization</a:t>
            </a:r>
          </a:p>
        </p:txBody>
      </p:sp>
      <p:sp>
        <p:nvSpPr>
          <p:cNvPr id="12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0346">
              <a:spcBef>
                <a:spcPts val="800"/>
              </a:spcBef>
              <a:buSzTx/>
              <a:buNone/>
              <a:defRPr b="1" sz="2970">
                <a:uFill>
                  <a:solidFill>
                    <a:srgbClr val="000000"/>
                  </a:solidFill>
                </a:uFill>
                <a:latin typeface="+mj-lt"/>
                <a:ea typeface="+mj-ea"/>
                <a:cs typeface="+mj-cs"/>
                <a:sym typeface="Helvetica"/>
              </a:defRPr>
            </a:pPr>
          </a:p>
          <a:p>
            <a:pPr marL="0" indent="0" algn="ctr" defTabSz="390346">
              <a:spcBef>
                <a:spcPts val="800"/>
              </a:spcBef>
              <a:buSzTx/>
              <a:buNone/>
              <a:defRPr b="1" sz="2970">
                <a:uFill>
                  <a:solidFill>
                    <a:srgbClr val="000000"/>
                  </a:solidFill>
                </a:uFill>
                <a:latin typeface="+mj-lt"/>
                <a:ea typeface="+mj-ea"/>
                <a:cs typeface="+mj-cs"/>
                <a:sym typeface="Helvetica"/>
              </a:defRPr>
            </a:pPr>
            <a:r>
              <a:t>Brad DeLong</a:t>
            </a:r>
          </a:p>
          <a:p>
            <a:pPr marL="0" indent="0" algn="ctr" defTabSz="390346">
              <a:spcBef>
                <a:spcPts val="800"/>
              </a:spcBef>
              <a:buSzTx/>
              <a:buNone/>
              <a:defRPr sz="1979">
                <a:uFill>
                  <a:solidFill>
                    <a:srgbClr val="000000"/>
                  </a:solidFill>
                </a:uFill>
                <a:latin typeface="+mj-lt"/>
                <a:ea typeface="+mj-ea"/>
                <a:cs typeface="+mj-cs"/>
                <a:sym typeface="Helvetica"/>
              </a:defRPr>
            </a:pPr>
            <a:r>
              <a:t>Department of Economics &amp; Blum Center, U.C. Berkeley; &amp; WCEG</a:t>
            </a:r>
          </a:p>
          <a:p>
            <a:pPr marL="0" indent="0" algn="ctr" defTabSz="390346">
              <a:spcBef>
                <a:spcPts val="800"/>
              </a:spcBef>
              <a:buSzTx/>
              <a:buNone/>
              <a:defRPr sz="1979"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0346">
              <a:spcBef>
                <a:spcPts val="800"/>
              </a:spcBef>
              <a:buSzTx/>
              <a:buNone/>
              <a:defRPr sz="1979">
                <a:uFill>
                  <a:solidFill>
                    <a:srgbClr val="000000"/>
                  </a:solidFill>
                </a:uFill>
                <a:latin typeface="+mj-lt"/>
                <a:ea typeface="+mj-ea"/>
                <a:cs typeface="+mj-cs"/>
                <a:sym typeface="Helvetica"/>
              </a:defRPr>
            </a:pPr>
          </a:p>
          <a:p>
            <a:pPr marL="0" indent="0" algn="ctr" defTabSz="390346">
              <a:spcBef>
                <a:spcPts val="800"/>
              </a:spcBef>
              <a:buSzTx/>
              <a:buNone/>
              <a:defRPr sz="1979">
                <a:uFill>
                  <a:solidFill>
                    <a:srgbClr val="000000"/>
                  </a:solidFill>
                </a:uFill>
                <a:latin typeface="+mj-lt"/>
                <a:ea typeface="+mj-ea"/>
                <a:cs typeface="+mj-cs"/>
                <a:sym typeface="Helvetica"/>
              </a:defRPr>
            </a:pPr>
            <a:r>
              <a:t>last revised: 2020-04-20</a:t>
            </a:r>
          </a:p>
          <a:p>
            <a:pPr marL="0" indent="0" algn="ctr" defTabSz="390346">
              <a:spcBef>
                <a:spcPts val="800"/>
              </a:spcBef>
              <a:buSzTx/>
              <a:buNone/>
              <a:defRPr sz="1979">
                <a:uFill>
                  <a:solidFill>
                    <a:srgbClr val="000000"/>
                  </a:solidFill>
                </a:uFill>
                <a:latin typeface="+mj-lt"/>
                <a:ea typeface="+mj-ea"/>
                <a:cs typeface="+mj-cs"/>
                <a:sym typeface="Helvetica"/>
              </a:defRPr>
            </a:pPr>
            <a:r>
              <a:t>for delivery: 2020-04-27</a:t>
            </a:r>
          </a:p>
          <a:p>
            <a:pPr marL="0" indent="0" algn="ctr" defTabSz="390346">
              <a:spcBef>
                <a:spcPts val="80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https://github.com/braddelong/public-files/blob/master/econ-115-lecture-18.pptx</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https://www.icloud.com/keynote/0IMJ4CGSNSe9Hl8O6bsHfbfkg</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Questions…</a:t>
            </a:r>
          </a:p>
        </p:txBody>
      </p:sp>
      <p:sp>
        <p:nvSpPr>
          <p:cNvPr id="179"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66627">
              <a:spcBef>
                <a:spcPts val="800"/>
              </a:spcBef>
              <a:buSzTx/>
              <a:buNone/>
              <a:defRPr b="1" sz="1881">
                <a:uFill>
                  <a:solidFill>
                    <a:srgbClr val="000000"/>
                  </a:solidFill>
                </a:uFill>
                <a:latin typeface="+mj-lt"/>
                <a:ea typeface="+mj-ea"/>
                <a:cs typeface="+mj-cs"/>
                <a:sym typeface="Helvetica"/>
              </a:defRPr>
            </a:pPr>
            <a:r>
              <a:t>Things we would like to know:</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Where do you expect to be located for the rest of the semester?</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aspect of our class are you most worried about?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outside factors do we need to be aware of that impact your ability to participate in this class for the rest of the semester?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Beyond our class, what is your main worry for the upcoming weeks?</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Do you have Wi-fi where you are staying?</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Yes - on a computer or tablet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kinds of devices do you have access to currently? Computer with a camera and microphone? Computer without a camera or microphone? Phone with a camera that can do video? Tablet with a camera that can do video?</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Is s data usage a concern when viewing videos where you are?</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Are you able to keep up with the lectures and class work? Is there anything challenging or beneficial to your learning in the new format?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questions do you have for us?</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Lenin"/>
          <p:cNvSpPr txBox="1"/>
          <p:nvPr>
            <p:ph type="title"/>
          </p:nvPr>
        </p:nvSpPr>
        <p:spPr>
          <a:xfrm>
            <a:off x="669726" y="-1"/>
            <a:ext cx="8031361" cy="892971"/>
          </a:xfrm>
          <a:prstGeom prst="rect">
            <a:avLst/>
          </a:prstGeom>
        </p:spPr>
        <p:txBody>
          <a:bodyPr/>
          <a:lstStyle>
            <a:lvl1pPr defTabSz="438911">
              <a:defRPr sz="5300"/>
            </a:lvl1pPr>
          </a:lstStyle>
          <a:p>
            <a:pPr/>
            <a:r>
              <a:t>Lenin</a:t>
            </a:r>
          </a:p>
        </p:txBody>
      </p:sp>
      <p:sp>
        <p:nvSpPr>
          <p:cNvPr id="500" name="A quick power grab……"/>
          <p:cNvSpPr txBox="1"/>
          <p:nvPr>
            <p:ph type="body" sz="half" idx="1"/>
          </p:nvPr>
        </p:nvSpPr>
        <p:spPr>
          <a:xfrm>
            <a:off x="669725" y="892967"/>
            <a:ext cx="3855965" cy="5378372"/>
          </a:xfrm>
          <a:prstGeom prst="rect">
            <a:avLst/>
          </a:prstGeom>
        </p:spPr>
        <p:txBody>
          <a:bodyPr anchor="t"/>
          <a:lstStyle/>
          <a:p>
            <a:pPr marL="278553" indent="-278553" defTabSz="386118">
              <a:spcBef>
                <a:spcPts val="700"/>
              </a:spcBef>
              <a:defRPr sz="2200"/>
            </a:pPr>
            <a:r>
              <a:t>A quick power grab…</a:t>
            </a:r>
          </a:p>
          <a:p>
            <a:pPr marL="278553" indent="-278553" defTabSz="386118">
              <a:spcBef>
                <a:spcPts val="700"/>
              </a:spcBef>
              <a:defRPr sz="2200"/>
            </a:pPr>
            <a:r>
              <a:t>Confidently expecting a German revolution, and then massive aid…</a:t>
            </a:r>
          </a:p>
          <a:p>
            <a:pPr marL="278553" indent="-278553" defTabSz="386118">
              <a:spcBef>
                <a:spcPts val="700"/>
              </a:spcBef>
              <a:defRPr sz="2200"/>
            </a:pPr>
            <a:r>
              <a:t>Brutal civil war</a:t>
            </a:r>
          </a:p>
          <a:p>
            <a:pPr lvl="1" marL="696382" indent="-278553" defTabSz="386118">
              <a:spcBef>
                <a:spcPts val="700"/>
              </a:spcBef>
              <a:defRPr sz="2200"/>
            </a:pPr>
            <a:r>
              <a:t>Kerenskyites</a:t>
            </a:r>
          </a:p>
          <a:p>
            <a:pPr lvl="1" marL="696382" indent="-278553" defTabSz="386118">
              <a:spcBef>
                <a:spcPts val="700"/>
              </a:spcBef>
              <a:defRPr sz="2200"/>
            </a:pPr>
            <a:r>
              <a:t>Reds</a:t>
            </a:r>
          </a:p>
          <a:p>
            <a:pPr lvl="1" marL="696382" indent="-278553" defTabSz="386118">
              <a:spcBef>
                <a:spcPts val="700"/>
              </a:spcBef>
              <a:defRPr sz="2200"/>
            </a:pPr>
            <a:r>
              <a:t>Whites</a:t>
            </a:r>
          </a:p>
          <a:p>
            <a:pPr lvl="1" marL="696382" indent="-278553" defTabSz="386118">
              <a:spcBef>
                <a:spcPts val="700"/>
              </a:spcBef>
              <a:defRPr sz="2200"/>
            </a:pPr>
            <a:r>
              <a:t>Nationalists</a:t>
            </a:r>
          </a:p>
          <a:p>
            <a:pPr marL="278553" indent="-278553" defTabSz="386118">
              <a:spcBef>
                <a:spcPts val="700"/>
              </a:spcBef>
              <a:defRPr sz="2200"/>
            </a:pPr>
            <a:r>
              <a:t>What was the revolutionary government to do?</a:t>
            </a:r>
          </a:p>
          <a:p>
            <a:pPr lvl="1" marL="696382" indent="-278553" defTabSz="386118">
              <a:spcBef>
                <a:spcPts val="700"/>
              </a:spcBef>
              <a:defRPr sz="2200"/>
            </a:pPr>
            <a:r>
              <a:t>Ludendorff’s German war economy…</a:t>
            </a:r>
          </a:p>
        </p:txBody>
      </p:sp>
      <p:pic>
        <p:nvPicPr>
          <p:cNvPr id="501" name="lenin_-_Google_Search.png" descr="lenin_-_Google_Search.png"/>
          <p:cNvPicPr>
            <a:picLocks noChangeAspect="1"/>
          </p:cNvPicPr>
          <p:nvPr/>
        </p:nvPicPr>
        <p:blipFill>
          <a:blip r:embed="rId2">
            <a:extLst/>
          </a:blip>
          <a:stretch>
            <a:fillRect/>
          </a:stretch>
        </p:blipFill>
        <p:spPr>
          <a:xfrm>
            <a:off x="4525688" y="892967"/>
            <a:ext cx="4175401" cy="5045276"/>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Red Rosa on Lenin"/>
          <p:cNvSpPr txBox="1"/>
          <p:nvPr>
            <p:ph type="title"/>
          </p:nvPr>
        </p:nvSpPr>
        <p:spPr>
          <a:xfrm>
            <a:off x="669726" y="-1"/>
            <a:ext cx="8031361" cy="892971"/>
          </a:xfrm>
          <a:prstGeom prst="rect">
            <a:avLst/>
          </a:prstGeom>
        </p:spPr>
        <p:txBody>
          <a:bodyPr/>
          <a:lstStyle>
            <a:lvl1pPr defTabSz="438911">
              <a:defRPr sz="5300"/>
            </a:lvl1pPr>
          </a:lstStyle>
          <a:p>
            <a:pPr/>
            <a:r>
              <a:t>Red Rosa on Lenin</a:t>
            </a:r>
          </a:p>
        </p:txBody>
      </p:sp>
      <p:sp>
        <p:nvSpPr>
          <p:cNvPr id="504"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669725" y="892967"/>
            <a:ext cx="4241143" cy="5626141"/>
          </a:xfrm>
          <a:prstGeom prst="rect">
            <a:avLst/>
          </a:prstGeom>
        </p:spPr>
        <p:txBody>
          <a:bodyPr anchor="t"/>
          <a:lstStyle/>
          <a:p>
            <a:pPr marL="177800" indent="-177800" defTabSz="246459">
              <a:spcBef>
                <a:spcPts val="500"/>
              </a:spcBef>
              <a:defRPr sz="140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0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0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505" name="Image" descr="Image"/>
          <p:cNvPicPr>
            <a:picLocks noChangeAspect="1"/>
          </p:cNvPicPr>
          <p:nvPr/>
        </p:nvPicPr>
        <p:blipFill>
          <a:blip r:embed="rId2">
            <a:extLst/>
          </a:blip>
          <a:stretch>
            <a:fillRect/>
          </a:stretch>
        </p:blipFill>
        <p:spPr>
          <a:xfrm>
            <a:off x="4910866" y="892967"/>
            <a:ext cx="3948863" cy="5626141"/>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Review: The U.S.: The Roaring Twenties"/>
          <p:cNvSpPr txBox="1"/>
          <p:nvPr>
            <p:ph type="title" idx="4294967295"/>
          </p:nvPr>
        </p:nvSpPr>
        <p:spPr>
          <a:xfrm>
            <a:off x="457199" y="-2"/>
            <a:ext cx="8234348" cy="1094175"/>
          </a:xfrm>
          <a:prstGeom prst="rect">
            <a:avLst/>
          </a:prstGeom>
        </p:spPr>
        <p:txBody>
          <a:bodyPr lIns="50800" tIns="50800" rIns="50800" bIns="50800"/>
          <a:lstStyle/>
          <a:p>
            <a:pPr lvl="1" defTabSz="246459">
              <a:defRPr sz="3300"/>
            </a:pPr>
            <a:r>
              <a:t>Review: The U.S.: The Roaring Twenties</a:t>
            </a:r>
          </a:p>
        </p:txBody>
      </p:sp>
      <p:sp>
        <p:nvSpPr>
          <p:cNvPr id="508" name="The boom of the 1920s…"/>
          <p:cNvSpPr txBox="1"/>
          <p:nvPr>
            <p:ph type="body" sz="half" idx="4294967295"/>
          </p:nvPr>
        </p:nvSpPr>
        <p:spPr>
          <a:xfrm>
            <a:off x="679140" y="1156077"/>
            <a:ext cx="3525834" cy="5111127"/>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The boom of the 1920s</a:t>
            </a:r>
          </a:p>
          <a:p>
            <a:pPr marL="362184" indent="-362184"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4" indent="-362184" defTabSz="914400">
              <a:spcBef>
                <a:spcPts val="800"/>
              </a:spcBef>
              <a:defRPr>
                <a:uFill>
                  <a:solidFill>
                    <a:srgbClr val="000000"/>
                  </a:solidFill>
                </a:uFill>
                <a:latin typeface="Calibri"/>
                <a:ea typeface="Calibri"/>
                <a:cs typeface="Calibri"/>
                <a:sym typeface="Calibri"/>
              </a:defRPr>
            </a:pPr>
            <a:r>
              <a:t>“The business of America is business”</a:t>
            </a:r>
          </a:p>
          <a:p>
            <a:pPr marL="362184" indent="-362184"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509" name="the_great_gatsby_-_Google_Search.png" descr="the_great_gatsby_-_Google_Search.png"/>
          <p:cNvPicPr>
            <a:picLocks noChangeAspect="1"/>
          </p:cNvPicPr>
          <p:nvPr/>
        </p:nvPicPr>
        <p:blipFill>
          <a:blip r:embed="rId2">
            <a:extLst/>
          </a:blip>
          <a:stretch>
            <a:fillRect/>
          </a:stretch>
        </p:blipFill>
        <p:spPr>
          <a:xfrm>
            <a:off x="4204972" y="1156077"/>
            <a:ext cx="4480618" cy="5111126"/>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tructural Changes in the 1920s"/>
          <p:cNvSpPr txBox="1"/>
          <p:nvPr>
            <p:ph type="title"/>
          </p:nvPr>
        </p:nvSpPr>
        <p:spPr>
          <a:xfrm>
            <a:off x="371389" y="-1"/>
            <a:ext cx="8341554" cy="1071564"/>
          </a:xfrm>
          <a:prstGeom prst="rect">
            <a:avLst/>
          </a:prstGeom>
        </p:spPr>
        <p:txBody>
          <a:bodyPr/>
          <a:lstStyle>
            <a:lvl1pPr defTabSz="406908">
              <a:defRPr sz="4900"/>
            </a:lvl1pPr>
          </a:lstStyle>
          <a:p>
            <a:pPr/>
            <a:r>
              <a:t>Structural Changes in the 1920s</a:t>
            </a:r>
          </a:p>
        </p:txBody>
      </p:sp>
      <p:sp>
        <p:nvSpPr>
          <p:cNvPr id="512" name="Mass production—Henry Ford and the Model T…"/>
          <p:cNvSpPr txBox="1"/>
          <p:nvPr>
            <p:ph type="body" sz="half" idx="1"/>
          </p:nvPr>
        </p:nvSpPr>
        <p:spPr>
          <a:xfrm>
            <a:off x="371390" y="1071561"/>
            <a:ext cx="3866383" cy="5311435"/>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513" name="Measuring_Worth_-_U_S__GDP.png" descr="Measuring_Worth_-_U_S__GDP.png"/>
          <p:cNvPicPr>
            <a:picLocks noChangeAspect="1"/>
          </p:cNvPicPr>
          <p:nvPr/>
        </p:nvPicPr>
        <p:blipFill>
          <a:blip r:embed="rId2">
            <a:extLst/>
          </a:blip>
          <a:stretch>
            <a:fillRect/>
          </a:stretch>
        </p:blipFill>
        <p:spPr>
          <a:xfrm>
            <a:off x="4237771" y="1071562"/>
            <a:ext cx="4475172" cy="5311434"/>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Review: To Your iClickers"/>
          <p:cNvSpPr txBox="1"/>
          <p:nvPr>
            <p:ph type="title"/>
          </p:nvPr>
        </p:nvSpPr>
        <p:spPr>
          <a:xfrm>
            <a:off x="371389" y="-1"/>
            <a:ext cx="8341554" cy="1071564"/>
          </a:xfrm>
          <a:prstGeom prst="rect">
            <a:avLst/>
          </a:prstGeom>
        </p:spPr>
        <p:txBody>
          <a:bodyPr/>
          <a:lstStyle/>
          <a:p>
            <a:pPr/>
            <a:r>
              <a:t>Review: To Your iClickers</a:t>
            </a:r>
          </a:p>
        </p:txBody>
      </p:sp>
      <p:sp>
        <p:nvSpPr>
          <p:cNvPr id="516" name="John Maynard Keynes thought that the prosperity of the pre-WWI years was:…"/>
          <p:cNvSpPr txBox="1"/>
          <p:nvPr>
            <p:ph type="body" idx="1"/>
          </p:nvPr>
        </p:nvSpPr>
        <p:spPr>
          <a:xfrm>
            <a:off x="371390" y="1071561"/>
            <a:ext cx="5534324" cy="5311435"/>
          </a:xfrm>
          <a:prstGeom prst="rect">
            <a:avLst/>
          </a:prstGeom>
        </p:spPr>
        <p:txBody>
          <a:bodyPr anchor="t"/>
          <a:lstStyle/>
          <a:p>
            <a:pPr marL="0" indent="0" defTabSz="299858">
              <a:spcBef>
                <a:spcPts val="600"/>
              </a:spcBef>
              <a:buSzTx/>
              <a:buNone/>
              <a:defRPr sz="1700"/>
            </a:pPr>
            <a:r>
              <a:t>John Maynard Keynes thought that the prosperity of the pre-WWI years was:</a:t>
            </a:r>
          </a:p>
          <a:p>
            <a:pPr marL="0" indent="0" defTabSz="299858">
              <a:spcBef>
                <a:spcPts val="600"/>
              </a:spcBef>
              <a:buSzTx/>
              <a:buNone/>
              <a:defRPr sz="1700"/>
            </a:pPr>
          </a:p>
          <a:p>
            <a:pPr marL="292768" indent="-292768" defTabSz="299858">
              <a:spcBef>
                <a:spcPts val="600"/>
              </a:spcBef>
              <a:buSzPct val="100000"/>
              <a:buAutoNum type="alphaUcPeriod" startAt="1"/>
              <a:defRPr sz="1700"/>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00"/>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00"/>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00"/>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00"/>
            </a:pPr>
            <a:r>
              <a:t>None of the above</a:t>
            </a:r>
          </a:p>
        </p:txBody>
      </p:sp>
      <p:pic>
        <p:nvPicPr>
          <p:cNvPr id="517" name="images.jpeg" descr="images.jpeg"/>
          <p:cNvPicPr>
            <a:picLocks noChangeAspect="1"/>
          </p:cNvPicPr>
          <p:nvPr/>
        </p:nvPicPr>
        <p:blipFill>
          <a:blip r:embed="rId2">
            <a:extLst/>
          </a:blip>
          <a:stretch>
            <a:fillRect/>
          </a:stretch>
        </p:blipFill>
        <p:spPr>
          <a:xfrm>
            <a:off x="5766067" y="1071562"/>
            <a:ext cx="2946876" cy="5311434"/>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Review: Why the “Perfect Storm” of 1929-1933?"/>
          <p:cNvSpPr txBox="1"/>
          <p:nvPr>
            <p:ph type="title" idx="4294967295"/>
          </p:nvPr>
        </p:nvSpPr>
        <p:spPr>
          <a:xfrm>
            <a:off x="457199" y="-2"/>
            <a:ext cx="8228391" cy="1023143"/>
          </a:xfrm>
          <a:prstGeom prst="rect">
            <a:avLst/>
          </a:prstGeom>
        </p:spPr>
        <p:txBody>
          <a:bodyPr lIns="50800" tIns="50800" rIns="50800" bIns="50800"/>
          <a:lstStyle>
            <a:lvl1pPr defTabSz="221813">
              <a:defRPr sz="3000"/>
            </a:lvl1pPr>
          </a:lstStyle>
          <a:p>
            <a:pPr/>
            <a:r>
              <a:t>Review: Why the “Perfect Storm” of 1929-1933?</a:t>
            </a:r>
          </a:p>
        </p:txBody>
      </p:sp>
      <p:sp>
        <p:nvSpPr>
          <p:cNvPr id="520"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1873—railroad</a:t>
            </a:r>
          </a:p>
          <a:p>
            <a:pPr lvl="1" marL="685681" indent="-307857" defTabSz="777240">
              <a:spcBef>
                <a:spcPts val="700"/>
              </a:spcBef>
              <a:defRPr sz="2000">
                <a:uFill>
                  <a:solidFill>
                    <a:srgbClr val="000000"/>
                  </a:solidFill>
                </a:uFill>
                <a:latin typeface="Calibri"/>
                <a:ea typeface="Calibri"/>
                <a:cs typeface="Calibri"/>
                <a:sym typeface="Calibri"/>
              </a:defRPr>
            </a:pPr>
            <a:r>
              <a:t>1884—railroad redux</a:t>
            </a:r>
          </a:p>
          <a:p>
            <a:pPr lvl="1" marL="685681" indent="-307857" defTabSz="777240">
              <a:spcBef>
                <a:spcPts val="700"/>
              </a:spcBef>
              <a:defRPr sz="2000">
                <a:uFill>
                  <a:solidFill>
                    <a:srgbClr val="000000"/>
                  </a:solidFill>
                </a:uFill>
                <a:latin typeface="Calibri"/>
                <a:ea typeface="Calibri"/>
                <a:cs typeface="Calibri"/>
                <a:sym typeface="Calibri"/>
              </a:defRPr>
            </a:pPr>
            <a:r>
              <a:t>1893—free silver</a:t>
            </a:r>
          </a:p>
          <a:p>
            <a:pPr lvl="1" marL="685681" indent="-307857" defTabSz="777240">
              <a:spcBef>
                <a:spcPts val="700"/>
              </a:spcBef>
              <a:defRPr sz="2000">
                <a:uFill>
                  <a:solidFill>
                    <a:srgbClr val="000000"/>
                  </a:solidFill>
                </a:uFill>
                <a:latin typeface="Calibri"/>
                <a:ea typeface="Calibri"/>
                <a:cs typeface="Calibri"/>
                <a:sym typeface="Calibri"/>
              </a:defRPr>
            </a:pPr>
            <a:r>
              <a:t>1904—Northern Securities</a:t>
            </a:r>
          </a:p>
          <a:p>
            <a:pPr lvl="1" marL="685681" indent="-307857" defTabSz="777240">
              <a:spcBef>
                <a:spcPts val="700"/>
              </a:spcBef>
              <a:defRPr sz="2000">
                <a:uFill>
                  <a:solidFill>
                    <a:srgbClr val="000000"/>
                  </a:solidFill>
                </a:uFill>
                <a:latin typeface="Calibri"/>
                <a:ea typeface="Calibri"/>
                <a:cs typeface="Calibri"/>
                <a:sym typeface="Calibri"/>
              </a:defRPr>
            </a:pPr>
            <a:r>
              <a:t>1907—gold drain to Britain</a:t>
            </a:r>
          </a:p>
          <a:p>
            <a:pPr lvl="1" marL="685681" indent="-307857" defTabSz="777240">
              <a:spcBef>
                <a:spcPts val="700"/>
              </a:spcBef>
              <a:defRPr sz="2000">
                <a:uFill>
                  <a:solidFill>
                    <a:srgbClr val="000000"/>
                  </a:solidFill>
                </a:uFill>
                <a:latin typeface="Calibri"/>
                <a:ea typeface="Calibri"/>
                <a:cs typeface="Calibri"/>
                <a:sym typeface="Calibri"/>
              </a:defRPr>
            </a:pPr>
            <a:r>
              <a:t>1914—disruption of the start of WWI</a:t>
            </a:r>
          </a:p>
          <a:p>
            <a:pPr lvl="1" marL="685681" indent="-307857" defTabSz="777240">
              <a:spcBef>
                <a:spcPts val="700"/>
              </a:spcBef>
              <a:defRPr sz="2000">
                <a:uFill>
                  <a:solidFill>
                    <a:srgbClr val="000000"/>
                  </a:solidFill>
                </a:uFill>
                <a:latin typeface="Calibri"/>
                <a:ea typeface="Calibri"/>
                <a:cs typeface="Calibri"/>
                <a:sym typeface="Calibri"/>
              </a:defRPr>
            </a:pPr>
            <a:r>
              <a:t>1920—deflation; return to “normalcy”</a:t>
            </a:r>
          </a:p>
          <a:p>
            <a:pPr marL="307856" indent="-307856" defTabSz="777240">
              <a:spcBef>
                <a:spcPts val="700"/>
              </a:spcBef>
              <a:defRPr sz="2000">
                <a:uFill>
                  <a:solidFill>
                    <a:srgbClr val="000000"/>
                  </a:solidFill>
                </a:uFill>
                <a:latin typeface="Calibri"/>
                <a:ea typeface="Calibri"/>
                <a:cs typeface="Calibri"/>
                <a:sym typeface="Calibri"/>
              </a:defRPr>
            </a:pPr>
            <a:r>
              <a:t>What brought previous downturns to a halt?</a:t>
            </a:r>
          </a:p>
          <a:p>
            <a:pPr marL="307856" indent="-307856" defTabSz="777240">
              <a:spcBef>
                <a:spcPts val="700"/>
              </a:spcBef>
              <a:defRPr sz="2000">
                <a:uFill>
                  <a:solidFill>
                    <a:srgbClr val="000000"/>
                  </a:solidFill>
                </a:uFill>
                <a:latin typeface="Calibri"/>
                <a:ea typeface="Calibri"/>
                <a:cs typeface="Calibri"/>
                <a:sym typeface="Calibri"/>
              </a:defRPr>
            </a:pPr>
            <a:r>
              <a:t>What made the Great Depression so great?</a:t>
            </a:r>
          </a:p>
        </p:txBody>
      </p:sp>
      <p:pic>
        <p:nvPicPr>
          <p:cNvPr id="521"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General Glut"/>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General Glut</a:t>
            </a:r>
          </a:p>
        </p:txBody>
      </p:sp>
      <p:sp>
        <p:nvSpPr>
          <p:cNvPr id="524" name="How is it that there can be a &quot;general glut&quot; in which pretty much every produced commodity and the labor of workers are in excess supply, given that humans are far from satiated with production goods and given that one person's expenditure is another per"/>
          <p:cNvSpPr txBox="1"/>
          <p:nvPr>
            <p:ph type="body" idx="4294967295"/>
          </p:nvPr>
        </p:nvSpPr>
        <p:spPr>
          <a:xfrm>
            <a:off x="457199" y="1023139"/>
            <a:ext cx="8228391" cy="5244065"/>
          </a:xfrm>
          <a:prstGeom prst="rect">
            <a:avLst/>
          </a:prstGeom>
        </p:spPr>
        <p:txBody>
          <a:bodyPr lIns="50800" tIns="50800" rIns="50800" bIns="50800" anchor="t"/>
          <a:lstStyle/>
          <a:p>
            <a:pPr marL="315100" indent="-315100" defTabSz="795527">
              <a:spcBef>
                <a:spcPts val="700"/>
              </a:spcBef>
              <a:defRPr sz="2000">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0" indent="-315100" defTabSz="795527">
              <a:spcBef>
                <a:spcPts val="700"/>
              </a:spcBef>
              <a:defRPr sz="2000">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0" indent="-315100" defTabSz="795527">
              <a:spcBef>
                <a:spcPts val="700"/>
              </a:spcBef>
              <a:defRPr sz="2000">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0" indent="-315100" defTabSz="795527">
              <a:spcBef>
                <a:spcPts val="700"/>
              </a:spcBef>
              <a:defRPr sz="2000">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What Had Ended Previous Downturns?"/>
          <p:cNvSpPr txBox="1"/>
          <p:nvPr>
            <p:ph type="title" idx="4294967295"/>
          </p:nvPr>
        </p:nvSpPr>
        <p:spPr>
          <a:xfrm>
            <a:off x="457199" y="-2"/>
            <a:ext cx="8228391" cy="1023143"/>
          </a:xfrm>
          <a:prstGeom prst="rect">
            <a:avLst/>
          </a:prstGeom>
        </p:spPr>
        <p:txBody>
          <a:bodyPr lIns="50800" tIns="50800" rIns="50800" bIns="50800"/>
          <a:lstStyle>
            <a:lvl1pPr defTabSz="250566">
              <a:defRPr sz="3400">
                <a:solidFill>
                  <a:srgbClr val="000080"/>
                </a:solidFill>
              </a:defRPr>
            </a:lvl1pPr>
          </a:lstStyle>
          <a:p>
            <a:pPr/>
            <a:r>
              <a:t>What Had Ended Previous Downturns?</a:t>
            </a:r>
          </a:p>
        </p:txBody>
      </p:sp>
      <p:sp>
        <p:nvSpPr>
          <p:cNvPr id="527"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1884—RR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1893—confidence that gold standard will be kept</a:t>
            </a:r>
          </a:p>
          <a:p>
            <a:pPr lvl="1" marL="685681" indent="-307857" defTabSz="777240">
              <a:spcBef>
                <a:spcPts val="700"/>
              </a:spcBef>
              <a:defRPr sz="2000">
                <a:uFill>
                  <a:solidFill>
                    <a:srgbClr val="000000"/>
                  </a:solidFill>
                </a:uFill>
                <a:latin typeface="Calibri"/>
                <a:ea typeface="Calibri"/>
                <a:cs typeface="Calibri"/>
                <a:sym typeface="Calibri"/>
              </a:defRPr>
            </a:pPr>
            <a:r>
              <a:t>1904—Theodore Roosevelt</a:t>
            </a:r>
          </a:p>
          <a:p>
            <a:pPr lvl="1" marL="685681" indent="-307857" defTabSz="777240">
              <a:spcBef>
                <a:spcPts val="700"/>
              </a:spcBef>
              <a:defRPr sz="2000">
                <a:uFill>
                  <a:solidFill>
                    <a:srgbClr val="000000"/>
                  </a:solidFill>
                </a:uFill>
                <a:latin typeface="Calibri"/>
                <a:ea typeface="Calibri"/>
                <a:cs typeface="Calibri"/>
                <a:sym typeface="Calibri"/>
              </a:defRPr>
            </a:pPr>
            <a:r>
              <a:t>1907—J.P. Morgan constitutes himself a pick-up central bank</a:t>
            </a:r>
          </a:p>
          <a:p>
            <a:pPr lvl="1" marL="685681" indent="-307857" defTabSz="777240">
              <a:spcBef>
                <a:spcPts val="700"/>
              </a:spcBef>
              <a:defRPr sz="2000">
                <a:uFill>
                  <a:solidFill>
                    <a:srgbClr val="000000"/>
                  </a:solidFill>
                </a:uFill>
                <a:latin typeface="Calibri"/>
                <a:ea typeface="Calibri"/>
                <a:cs typeface="Calibri"/>
                <a:sym typeface="Calibri"/>
              </a:defRPr>
            </a:pPr>
            <a:r>
              <a:t>1914—profits from European war demand WWI</a:t>
            </a:r>
          </a:p>
          <a:p>
            <a:pPr lvl="1" marL="685681" indent="-307857" defTabSz="777240">
              <a:spcBef>
                <a:spcPts val="700"/>
              </a:spcBef>
              <a:defRPr sz="2000">
                <a:uFill>
                  <a:solidFill>
                    <a:srgbClr val="000000"/>
                  </a:solidFill>
                </a:uFill>
                <a:latin typeface="Calibri"/>
                <a:ea typeface="Calibri"/>
                <a:cs typeface="Calibri"/>
                <a:sym typeface="Calibri"/>
              </a:defRPr>
            </a:pPr>
            <a:r>
              <a:t>1920—Federal Reserve reverses course</a:t>
            </a:r>
          </a:p>
        </p:txBody>
      </p:sp>
      <p:pic>
        <p:nvPicPr>
          <p:cNvPr id="528"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Interwar Gold Standard"/>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Interwar Gold Standard</a:t>
            </a:r>
          </a:p>
        </p:txBody>
      </p:sp>
      <p:sp>
        <p:nvSpPr>
          <p:cNvPr id="531" name="The interwar gold standard caused, deepened, and definitely did nothing toward curing or ameliorating the Great Depression?…"/>
          <p:cNvSpPr txBox="1"/>
          <p:nvPr>
            <p:ph type="body" idx="4294967295"/>
          </p:nvPr>
        </p:nvSpPr>
        <p:spPr>
          <a:xfrm>
            <a:off x="457199" y="1023139"/>
            <a:ext cx="8228391"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6" indent="-307856" defTabSz="777240">
              <a:spcBef>
                <a:spcPts val="700"/>
              </a:spcBef>
              <a:defRPr sz="2000">
                <a:uFill>
                  <a:solidFill>
                    <a:srgbClr val="000000"/>
                  </a:solidFill>
                </a:uFill>
                <a:latin typeface="Calibri"/>
                <a:ea typeface="Calibri"/>
                <a:cs typeface="Calibri"/>
                <a:sym typeface="Calibri"/>
              </a:defRPr>
            </a:pPr>
            <a:r>
              <a:t>There is nothing worse than attempting to credibly commit to an incredible policy</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6" indent="-307856" defTabSz="777240">
              <a:spcBef>
                <a:spcPts val="700"/>
              </a:spcBef>
              <a:defRPr sz="2000">
                <a:uFill>
                  <a:solidFill>
                    <a:srgbClr val="000000"/>
                  </a:solidFill>
                </a:uFill>
                <a:latin typeface="Calibri"/>
                <a:ea typeface="Calibri"/>
                <a:cs typeface="Calibri"/>
                <a:sym typeface="Calibri"/>
              </a:defRPr>
            </a:pPr>
            <a:r>
              <a:t>Big depressions happen when the popular demand for cash outstrips the government's supply</a:t>
            </a:r>
          </a:p>
          <a:p>
            <a:pPr marL="307856" indent="-307856" defTabSz="777240">
              <a:spcBef>
                <a:spcPts val="700"/>
              </a:spcBef>
              <a:defRPr sz="200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Crying ‘Fire! Fire!’ in Noah’s Flood…”"/>
          <p:cNvSpPr txBox="1"/>
          <p:nvPr>
            <p:ph type="title" idx="4294967295"/>
          </p:nvPr>
        </p:nvSpPr>
        <p:spPr>
          <a:xfrm>
            <a:off x="457199" y="-2"/>
            <a:ext cx="8228391" cy="1023143"/>
          </a:xfrm>
          <a:prstGeom prst="rect">
            <a:avLst/>
          </a:prstGeom>
        </p:spPr>
        <p:txBody>
          <a:bodyPr lIns="50800" tIns="50800" rIns="50800" bIns="50800"/>
          <a:lstStyle>
            <a:lvl1pPr defTabSz="254673">
              <a:defRPr sz="3400">
                <a:solidFill>
                  <a:srgbClr val="000080"/>
                </a:solidFill>
              </a:defRPr>
            </a:lvl1pPr>
          </a:lstStyle>
          <a:p>
            <a:pPr/>
            <a:r>
              <a:t>“Crying ‘Fire! Fire!’ in Noah’s Flood…”</a:t>
            </a:r>
          </a:p>
        </p:txBody>
      </p:sp>
      <p:sp>
        <p:nvSpPr>
          <p:cNvPr id="534" name="France gold acquisition policy…"/>
          <p:cNvSpPr txBox="1"/>
          <p:nvPr>
            <p:ph type="body" sz="half" idx="4294967295"/>
          </p:nvPr>
        </p:nvSpPr>
        <p:spPr>
          <a:xfrm>
            <a:off x="457198" y="1023139"/>
            <a:ext cx="4117830" cy="5535217"/>
          </a:xfrm>
          <a:prstGeom prst="rect">
            <a:avLst/>
          </a:prstGeom>
        </p:spPr>
        <p:txBody>
          <a:bodyPr lIns="50800" tIns="50800" rIns="50800" bIns="50800" anchor="t"/>
          <a:lstStyle/>
          <a:p>
            <a:pPr marL="340454" indent="-340454" defTabSz="859536">
              <a:spcBef>
                <a:spcPts val="700"/>
              </a:spcBef>
              <a:defRPr sz="2200">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3" indent="-340453" defTabSz="859536">
              <a:spcBef>
                <a:spcPts val="700"/>
              </a:spcBef>
              <a:defRPr sz="2200">
                <a:uFill>
                  <a:solidFill>
                    <a:srgbClr val="000000"/>
                  </a:solidFill>
                </a:uFill>
                <a:latin typeface="Calibri"/>
                <a:ea typeface="Calibri"/>
                <a:cs typeface="Calibri"/>
                <a:sym typeface="Calibri"/>
              </a:defRPr>
            </a:pPr>
            <a:r>
              <a:t>Labor-side pressure…</a:t>
            </a:r>
          </a:p>
          <a:p>
            <a:pPr lvl="1" marL="758283" indent="-340453" defTabSz="859536">
              <a:spcBef>
                <a:spcPts val="700"/>
              </a:spcBef>
              <a:defRPr sz="2200">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00">
                <a:uFill>
                  <a:solidFill>
                    <a:srgbClr val="000000"/>
                  </a:solidFill>
                </a:uFill>
                <a:latin typeface="Calibri"/>
                <a:ea typeface="Calibri"/>
                <a:cs typeface="Calibri"/>
                <a:sym typeface="Calibri"/>
              </a:defRPr>
            </a:pPr>
            <a:r>
              <a:t>And then the belief that inflation was always just around the corner…</a:t>
            </a:r>
          </a:p>
        </p:txBody>
      </p:sp>
      <p:pic>
        <p:nvPicPr>
          <p:cNvPr id="535" name="UK_Economy_in_the_1920s___Economics_Help.png" descr="UK_Economy_in_the_1920s___Economics_Help.png"/>
          <p:cNvPicPr>
            <a:picLocks noChangeAspect="1"/>
          </p:cNvPicPr>
          <p:nvPr/>
        </p:nvPicPr>
        <p:blipFill>
          <a:blip r:embed="rId2">
            <a:extLst/>
          </a:blip>
          <a:stretch>
            <a:fillRect/>
          </a:stretch>
        </p:blipFill>
        <p:spPr>
          <a:xfrm>
            <a:off x="4470775" y="1023139"/>
            <a:ext cx="4214815" cy="553521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82"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183"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he Role of the Stock Market"/>
          <p:cNvSpPr txBox="1"/>
          <p:nvPr>
            <p:ph type="title" idx="4294967295"/>
          </p:nvPr>
        </p:nvSpPr>
        <p:spPr>
          <a:xfrm>
            <a:off x="457199" y="-2"/>
            <a:ext cx="8228391" cy="1023143"/>
          </a:xfrm>
          <a:prstGeom prst="rect">
            <a:avLst/>
          </a:prstGeom>
        </p:spPr>
        <p:txBody>
          <a:bodyPr lIns="50800" tIns="50800" rIns="50800" bIns="50800"/>
          <a:lstStyle>
            <a:lvl1pPr defTabSz="340935">
              <a:defRPr sz="4600">
                <a:solidFill>
                  <a:srgbClr val="000080"/>
                </a:solidFill>
              </a:defRPr>
            </a:lvl1pPr>
          </a:lstStyle>
          <a:p>
            <a:pPr/>
            <a:r>
              <a:t>The Role of the Stock Market</a:t>
            </a:r>
          </a:p>
        </p:txBody>
      </p:sp>
      <p:sp>
        <p:nvSpPr>
          <p:cNvPr id="538" name="Stock market doubles between the start of 1927 and late 1929…"/>
          <p:cNvSpPr txBox="1"/>
          <p:nvPr>
            <p:ph type="body" sz="half" idx="4294967295"/>
          </p:nvPr>
        </p:nvSpPr>
        <p:spPr>
          <a:xfrm>
            <a:off x="457198" y="1023139"/>
            <a:ext cx="3759563" cy="5244065"/>
          </a:xfrm>
          <a:prstGeom prst="rect">
            <a:avLst/>
          </a:prstGeom>
        </p:spPr>
        <p:txBody>
          <a:bodyPr lIns="50800" tIns="50800" rIns="50800" bIns="50800" anchor="t"/>
          <a:lstStyle/>
          <a:p>
            <a:pPr marL="300613" indent="-300613" defTabSz="758951">
              <a:spcBef>
                <a:spcPts val="700"/>
              </a:spcBef>
              <a:defRPr sz="1900">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00">
                <a:uFill>
                  <a:solidFill>
                    <a:srgbClr val="000000"/>
                  </a:solidFill>
                </a:uFill>
                <a:latin typeface="Calibri"/>
                <a:ea typeface="Calibri"/>
                <a:cs typeface="Calibri"/>
                <a:sym typeface="Calibri"/>
              </a:defRPr>
            </a:pPr>
            <a:r>
              <a:t>Positive-feedback margin trading</a:t>
            </a:r>
          </a:p>
          <a:p>
            <a:pPr lvl="1" marL="669547" indent="-300612" defTabSz="758951">
              <a:spcBef>
                <a:spcPts val="700"/>
              </a:spcBef>
              <a:defRPr sz="1900">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00">
                <a:uFill>
                  <a:solidFill>
                    <a:srgbClr val="000000"/>
                  </a:solidFill>
                </a:uFill>
                <a:latin typeface="Calibri"/>
                <a:ea typeface="Calibri"/>
                <a:cs typeface="Calibri"/>
                <a:sym typeface="Calibri"/>
              </a:defRPr>
            </a:pPr>
            <a:r>
              <a:t>Castles in the air</a:t>
            </a:r>
          </a:p>
          <a:p>
            <a:pPr lvl="1" marL="669547" indent="-300612" defTabSz="758951">
              <a:spcBef>
                <a:spcPts val="700"/>
              </a:spcBef>
              <a:defRPr sz="1900">
                <a:uFill>
                  <a:solidFill>
                    <a:srgbClr val="000000"/>
                  </a:solidFill>
                </a:uFill>
                <a:latin typeface="Calibri"/>
                <a:ea typeface="Calibri"/>
                <a:cs typeface="Calibri"/>
                <a:sym typeface="Calibri"/>
              </a:defRPr>
            </a:pPr>
            <a:r>
              <a:t>Prohibition?</a:t>
            </a:r>
          </a:p>
          <a:p>
            <a:pPr lvl="1" marL="669547" indent="-300612" defTabSz="758951">
              <a:spcBef>
                <a:spcPts val="700"/>
              </a:spcBef>
              <a:defRPr sz="1900">
                <a:uFill>
                  <a:solidFill>
                    <a:srgbClr val="000000"/>
                  </a:solidFill>
                </a:uFill>
                <a:latin typeface="Calibri"/>
                <a:ea typeface="Calibri"/>
                <a:cs typeface="Calibri"/>
                <a:sym typeface="Calibri"/>
              </a:defRPr>
            </a:pPr>
            <a:r>
              <a:t>Monetary policy?</a:t>
            </a:r>
          </a:p>
          <a:p>
            <a:pPr lvl="1" marL="669547" indent="-300612" defTabSz="758951">
              <a:spcBef>
                <a:spcPts val="700"/>
              </a:spcBef>
              <a:defRPr sz="1900">
                <a:uFill>
                  <a:solidFill>
                    <a:srgbClr val="000000"/>
                  </a:solidFill>
                </a:uFill>
                <a:latin typeface="Calibri"/>
                <a:ea typeface="Calibri"/>
                <a:cs typeface="Calibri"/>
                <a:sym typeface="Calibri"/>
              </a:defRPr>
            </a:pPr>
            <a:r>
              <a:t>Mass production?</a:t>
            </a:r>
          </a:p>
          <a:p>
            <a:pPr marL="300613" indent="-300613" defTabSz="758951">
              <a:spcBef>
                <a:spcPts val="700"/>
              </a:spcBef>
              <a:defRPr sz="1900">
                <a:uFill>
                  <a:solidFill>
                    <a:srgbClr val="000000"/>
                  </a:solidFill>
                </a:uFill>
                <a:latin typeface="Calibri"/>
                <a:ea typeface="Calibri"/>
                <a:cs typeface="Calibri"/>
                <a:sym typeface="Calibri"/>
              </a:defRPr>
            </a:pPr>
            <a:r>
              <a:t>The expectations shock produced </a:t>
            </a:r>
          </a:p>
        </p:txBody>
      </p:sp>
      <p:pic>
        <p:nvPicPr>
          <p:cNvPr id="539" name="Dow_Jones_Industrial_Average___Value_Investing_Basics.png" descr="Dow_Jones_Industrial_Average___Value_Investing_Basics.png"/>
          <p:cNvPicPr>
            <a:picLocks noChangeAspect="1"/>
          </p:cNvPicPr>
          <p:nvPr/>
        </p:nvPicPr>
        <p:blipFill>
          <a:blip r:embed="rId2">
            <a:extLst/>
          </a:blip>
          <a:stretch>
            <a:fillRect/>
          </a:stretch>
        </p:blipFill>
        <p:spPr>
          <a:xfrm>
            <a:off x="4216760" y="1023139"/>
            <a:ext cx="4468830" cy="5244065"/>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Why Was the Great Depression so Great?"/>
          <p:cNvSpPr txBox="1"/>
          <p:nvPr>
            <p:ph type="title" idx="4294967295"/>
          </p:nvPr>
        </p:nvSpPr>
        <p:spPr>
          <a:xfrm>
            <a:off x="457199" y="-2"/>
            <a:ext cx="8228391" cy="1023143"/>
          </a:xfrm>
          <a:prstGeom prst="rect">
            <a:avLst/>
          </a:prstGeom>
        </p:spPr>
        <p:txBody>
          <a:bodyPr lIns="50800" tIns="50800" rIns="50800" bIns="50800"/>
          <a:lstStyle>
            <a:lvl1pPr defTabSz="234135">
              <a:defRPr sz="3100">
                <a:solidFill>
                  <a:srgbClr val="000080"/>
                </a:solidFill>
              </a:defRPr>
            </a:lvl1pPr>
          </a:lstStyle>
          <a:p>
            <a:pPr/>
            <a:r>
              <a:t>Why Was the Great Depression so Great?</a:t>
            </a:r>
          </a:p>
        </p:txBody>
      </p:sp>
      <p:sp>
        <p:nvSpPr>
          <p:cNvPr id="542" name="John Maynard Keynes:…"/>
          <p:cNvSpPr txBox="1"/>
          <p:nvPr>
            <p:ph type="body" idx="4294967295"/>
          </p:nvPr>
        </p:nvSpPr>
        <p:spPr>
          <a:xfrm>
            <a:off x="457199" y="1023139"/>
            <a:ext cx="8228391" cy="5244065"/>
          </a:xfrm>
          <a:prstGeom prst="rect">
            <a:avLst/>
          </a:prstGeom>
        </p:spPr>
        <p:txBody>
          <a:bodyPr lIns="50800" tIns="50800" rIns="50800" bIns="50800" anchor="t"/>
          <a:lstStyle/>
          <a:p>
            <a:pPr marL="264395" indent="-264395" defTabSz="667512">
              <a:spcBef>
                <a:spcPts val="600"/>
              </a:spcBef>
              <a:defRPr sz="1700">
                <a:uFill>
                  <a:solidFill>
                    <a:srgbClr val="000000"/>
                  </a:solidFill>
                </a:uFill>
                <a:latin typeface="Calibri"/>
                <a:ea typeface="Calibri"/>
                <a:cs typeface="Calibri"/>
                <a:sym typeface="Calibri"/>
              </a:defRPr>
            </a:pPr>
            <a:r>
              <a:t>John Maynard Keynes:</a:t>
            </a:r>
          </a:p>
          <a:p>
            <a:pPr lvl="1" marL="588879" indent="-264395" defTabSz="667512">
              <a:spcBef>
                <a:spcPts val="600"/>
              </a:spcBef>
              <a:defRPr sz="1700">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79" indent="-264395" defTabSz="667512">
              <a:spcBef>
                <a:spcPts val="600"/>
              </a:spcBef>
              <a:defRPr sz="1700">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79" indent="-264395" defTabSz="667512">
              <a:spcBef>
                <a:spcPts val="600"/>
              </a:spcBef>
              <a:defRPr sz="1700">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The Role of the Banking System"/>
          <p:cNvSpPr txBox="1"/>
          <p:nvPr>
            <p:ph type="title" idx="4294967295"/>
          </p:nvPr>
        </p:nvSpPr>
        <p:spPr>
          <a:xfrm>
            <a:off x="457199" y="-2"/>
            <a:ext cx="8228391" cy="1023143"/>
          </a:xfrm>
          <a:prstGeom prst="rect">
            <a:avLst/>
          </a:prstGeom>
        </p:spPr>
        <p:txBody>
          <a:bodyPr lIns="50800" tIns="50800" rIns="50800" bIns="50800"/>
          <a:lstStyle>
            <a:lvl1pPr defTabSz="303965">
              <a:defRPr sz="4100">
                <a:solidFill>
                  <a:srgbClr val="000080"/>
                </a:solidFill>
              </a:defRPr>
            </a:lvl1pPr>
          </a:lstStyle>
          <a:p>
            <a:pPr/>
            <a:r>
              <a:t>The Role of the Banking System</a:t>
            </a:r>
          </a:p>
        </p:txBody>
      </p:sp>
      <p:sp>
        <p:nvSpPr>
          <p:cNvPr id="545" name="In the United States in the 1920s, about 600 banks failed a year—largely small rural banks…"/>
          <p:cNvSpPr txBox="1"/>
          <p:nvPr>
            <p:ph type="body" sz="half" idx="4294967295"/>
          </p:nvPr>
        </p:nvSpPr>
        <p:spPr>
          <a:xfrm>
            <a:off x="457198" y="1023139"/>
            <a:ext cx="3812616" cy="5244065"/>
          </a:xfrm>
          <a:prstGeom prst="rect">
            <a:avLst/>
          </a:prstGeom>
        </p:spPr>
        <p:txBody>
          <a:bodyPr lIns="50800" tIns="50800" rIns="50800" bIns="50800" anchor="t"/>
          <a:lstStyle/>
          <a:p>
            <a:pPr marL="275259" indent="-275259" defTabSz="694944">
              <a:spcBef>
                <a:spcPts val="600"/>
              </a:spcBef>
              <a:defRPr sz="1800">
                <a:uFill>
                  <a:solidFill>
                    <a:srgbClr val="000000"/>
                  </a:solidFill>
                </a:uFill>
                <a:latin typeface="Calibri"/>
                <a:ea typeface="Calibri"/>
                <a:cs typeface="Calibri"/>
                <a:sym typeface="Calibri"/>
              </a:defRPr>
            </a:pPr>
            <a:r>
              <a:t>In the United States in the 1920s, about 600 banks failed a year—largely small rural banks</a:t>
            </a:r>
          </a:p>
          <a:p>
            <a:pPr marL="275259" indent="-275259" defTabSz="694944">
              <a:spcBef>
                <a:spcPts val="600"/>
              </a:spcBef>
              <a:defRPr sz="1800">
                <a:uFill>
                  <a:solidFill>
                    <a:srgbClr val="000000"/>
                  </a:solidFill>
                </a:uFill>
                <a:latin typeface="Calibri"/>
                <a:ea typeface="Calibri"/>
                <a:cs typeface="Calibri"/>
                <a:sym typeface="Calibri"/>
              </a:defRPr>
            </a:pPr>
            <a:r>
              <a:t>But banks set out to make riskier and riskier loans</a:t>
            </a:r>
          </a:p>
          <a:p>
            <a:pPr lvl="1" marL="613080" indent="-275259" defTabSz="694944">
              <a:spcBef>
                <a:spcPts val="600"/>
              </a:spcBef>
              <a:defRPr sz="1800">
                <a:uFill>
                  <a:solidFill>
                    <a:srgbClr val="000000"/>
                  </a:solidFill>
                </a:uFill>
                <a:latin typeface="Calibri"/>
                <a:ea typeface="Calibri"/>
                <a:cs typeface="Calibri"/>
                <a:sym typeface="Calibri"/>
              </a:defRPr>
            </a:pPr>
            <a:r>
              <a:t>Do they count on rescue from the Federal Reserve?</a:t>
            </a:r>
          </a:p>
          <a:p>
            <a:pPr marL="275259" indent="-275259" defTabSz="694944">
              <a:spcBef>
                <a:spcPts val="600"/>
              </a:spcBef>
              <a:defRPr sz="1800">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59" defTabSz="694944">
              <a:spcBef>
                <a:spcPts val="600"/>
              </a:spcBef>
              <a:defRPr sz="1800">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59" defTabSz="694944">
              <a:spcBef>
                <a:spcPts val="600"/>
              </a:spcBef>
              <a:defRPr sz="1800">
                <a:uFill>
                  <a:solidFill>
                    <a:srgbClr val="000000"/>
                  </a:solidFill>
                </a:uFill>
                <a:latin typeface="Calibri"/>
                <a:ea typeface="Calibri"/>
                <a:cs typeface="Calibri"/>
                <a:sym typeface="Calibri"/>
              </a:defRPr>
            </a:pPr>
            <a:r>
              <a:t>And so call forth a general glut?</a:t>
            </a:r>
          </a:p>
          <a:p>
            <a:pPr marL="275259" indent="-275259" defTabSz="694944">
              <a:spcBef>
                <a:spcPts val="600"/>
              </a:spcBef>
              <a:defRPr sz="1800">
                <a:uFill>
                  <a:solidFill>
                    <a:srgbClr val="000000"/>
                  </a:solidFill>
                </a:uFill>
                <a:latin typeface="Calibri"/>
                <a:ea typeface="Calibri"/>
                <a:cs typeface="Calibri"/>
                <a:sym typeface="Calibri"/>
              </a:defRPr>
            </a:pPr>
            <a:r>
              <a:t>Lenders of “last resort”?</a:t>
            </a:r>
          </a:p>
        </p:txBody>
      </p:sp>
      <p:pic>
        <p:nvPicPr>
          <p:cNvPr id="546" name="bank_failures_in_the_1930s_-_Google_Search.png" descr="bank_failures_in_the_1930s_-_Google_Search.png"/>
          <p:cNvPicPr>
            <a:picLocks noChangeAspect="1"/>
          </p:cNvPicPr>
          <p:nvPr/>
        </p:nvPicPr>
        <p:blipFill>
          <a:blip r:embed="rId2">
            <a:extLst/>
          </a:blip>
          <a:stretch>
            <a:fillRect/>
          </a:stretch>
        </p:blipFill>
        <p:spPr>
          <a:xfrm>
            <a:off x="4269811" y="1023139"/>
            <a:ext cx="4415779" cy="5244065"/>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The Presumption Before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Presumption Before the Great Depression</a:t>
            </a:r>
          </a:p>
        </p:txBody>
      </p:sp>
      <p:sp>
        <p:nvSpPr>
          <p:cNvPr id="549" name="The presumption before the Great Depression that the government was not responsible for managing and curing the business cycle……"/>
          <p:cNvSpPr txBox="1"/>
          <p:nvPr>
            <p:ph type="body" idx="4294967295"/>
          </p:nvPr>
        </p:nvSpPr>
        <p:spPr>
          <a:xfrm>
            <a:off x="457199" y="1023139"/>
            <a:ext cx="8228391" cy="5244065"/>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3" indent="-242663" defTabSz="612648">
              <a:spcBef>
                <a:spcPts val="500"/>
              </a:spcBef>
              <a:defRPr sz="1600">
                <a:uFill>
                  <a:solidFill>
                    <a:srgbClr val="000000"/>
                  </a:solidFill>
                </a:uFill>
                <a:latin typeface="Calibri"/>
                <a:ea typeface="Calibri"/>
                <a:cs typeface="Calibri"/>
                <a:sym typeface="Calibri"/>
              </a:defRPr>
            </a:pPr>
            <a:r>
              <a:t>Two strands reinforced each other. </a:t>
            </a:r>
          </a:p>
          <a:p>
            <a:pPr lvl="1" marL="540478" indent="-242663" defTabSz="612648">
              <a:spcBef>
                <a:spcPts val="500"/>
              </a:spcBef>
              <a:defRPr sz="1600">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8" indent="-242663" defTabSz="612648">
              <a:spcBef>
                <a:spcPts val="500"/>
              </a:spcBef>
              <a:defRPr sz="1600">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3" indent="-242663" defTabSz="612648">
              <a:spcBef>
                <a:spcPts val="500"/>
              </a:spcBef>
              <a:defRPr sz="1600">
                <a:uFill>
                  <a:solidFill>
                    <a:srgbClr val="000000"/>
                  </a:solidFill>
                </a:uFill>
                <a:latin typeface="Calibri"/>
                <a:ea typeface="Calibri"/>
                <a:cs typeface="Calibri"/>
                <a:sym typeface="Calibri"/>
              </a:defRPr>
            </a:pPr>
            <a:r>
              <a:t>The result was a dominant belief—at least among the rich and powerful—that: </a:t>
            </a:r>
          </a:p>
          <a:p>
            <a:pPr lvl="1" marL="540478" indent="-242663" defTabSz="612648">
              <a:spcBef>
                <a:spcPts val="500"/>
              </a:spcBef>
              <a:defRPr sz="1600">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The Hoover Administration’s Reaction to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Hoover Administration’s Reaction to the Great Depression</a:t>
            </a:r>
          </a:p>
        </p:txBody>
      </p:sp>
      <p:sp>
        <p:nvSpPr>
          <p:cNvPr id="552" name="The 1929-1933 Hoover administration believed that little could be done.…"/>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00">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00">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00">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2" indent="-260773" defTabSz="658368">
              <a:spcBef>
                <a:spcPts val="600"/>
              </a:spcBef>
              <a:defRPr sz="1700">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00">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00">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555" name="The largest automobile manufacturer in the world in 1928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The largest automobile manufacturer in the world in 1928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558" name="Worldwide, the Great Depression was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Worldwide, the Great Depression was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Review: New Deals"/>
          <p:cNvSpPr txBox="1"/>
          <p:nvPr>
            <p:ph type="title" idx="4294967295"/>
          </p:nvPr>
        </p:nvSpPr>
        <p:spPr>
          <a:xfrm>
            <a:off x="457199" y="-2"/>
            <a:ext cx="8228391" cy="1023143"/>
          </a:xfrm>
          <a:prstGeom prst="rect">
            <a:avLst/>
          </a:prstGeom>
        </p:spPr>
        <p:txBody>
          <a:bodyPr lIns="50800" tIns="50800" rIns="50800" bIns="50800"/>
          <a:lstStyle>
            <a:lvl1pPr defTabSz="410764"/>
          </a:lstStyle>
          <a:p>
            <a:pPr/>
            <a:r>
              <a:t>Review: New Deals</a:t>
            </a:r>
          </a:p>
        </p:txBody>
      </p:sp>
      <p:sp>
        <p:nvSpPr>
          <p:cNvPr id="561" name="Japan: Takahashi Korekiyo…"/>
          <p:cNvSpPr txBox="1"/>
          <p:nvPr>
            <p:ph type="body" sz="half" idx="4294967295"/>
          </p:nvPr>
        </p:nvSpPr>
        <p:spPr>
          <a:xfrm>
            <a:off x="457198" y="1023139"/>
            <a:ext cx="3933213" cy="5546464"/>
          </a:xfrm>
          <a:prstGeom prst="rect">
            <a:avLst/>
          </a:prstGeom>
        </p:spPr>
        <p:txBody>
          <a:bodyPr lIns="50800" tIns="50800" rIns="50800" bIns="50800" anchor="t"/>
          <a:lstStyle/>
          <a:p>
            <a:pPr marL="347696" indent="-347696" defTabSz="877822">
              <a:spcBef>
                <a:spcPts val="800"/>
              </a:spcBef>
              <a:defRPr sz="2300">
                <a:uFill>
                  <a:solidFill>
                    <a:srgbClr val="000000"/>
                  </a:solidFill>
                </a:uFill>
                <a:latin typeface="Calibri"/>
                <a:ea typeface="Calibri"/>
                <a:cs typeface="Calibri"/>
                <a:sym typeface="Calibri"/>
              </a:defRPr>
            </a:pPr>
            <a:r>
              <a:t>Japan: Takahashi Korekiyo</a:t>
            </a:r>
          </a:p>
          <a:p>
            <a:pPr lvl="1" marL="774417" indent="-347696" defTabSz="877822">
              <a:spcBef>
                <a:spcPts val="800"/>
              </a:spcBef>
              <a:defRPr sz="2300">
                <a:uFill>
                  <a:solidFill>
                    <a:srgbClr val="000000"/>
                  </a:solidFill>
                </a:uFill>
                <a:latin typeface="Calibri"/>
                <a:ea typeface="Calibri"/>
                <a:cs typeface="Calibri"/>
                <a:sym typeface="Calibri"/>
              </a:defRPr>
            </a:pPr>
            <a:r>
              <a:t>moved early to maintain full employment</a:t>
            </a:r>
          </a:p>
          <a:p>
            <a:pPr marL="347696" indent="-347696" defTabSz="877822">
              <a:spcBef>
                <a:spcPts val="800"/>
              </a:spcBef>
              <a:defRPr sz="2300">
                <a:uFill>
                  <a:solidFill>
                    <a:srgbClr val="000000"/>
                  </a:solidFill>
                </a:uFill>
                <a:latin typeface="Calibri"/>
                <a:ea typeface="Calibri"/>
                <a:cs typeface="Calibri"/>
                <a:sym typeface="Calibri"/>
              </a:defRPr>
            </a:pPr>
            <a:r>
              <a:t>Britain: MacDonald-Snowden-Baldwin</a:t>
            </a:r>
          </a:p>
          <a:p>
            <a:pPr lvl="1" marL="774417" indent="-347696" defTabSz="877822">
              <a:spcBef>
                <a:spcPts val="800"/>
              </a:spcBef>
              <a:defRPr sz="2300">
                <a:uFill>
                  <a:solidFill>
                    <a:srgbClr val="000000"/>
                  </a:solidFill>
                </a:uFill>
                <a:latin typeface="Calibri"/>
                <a:ea typeface="Calibri"/>
                <a:cs typeface="Calibri"/>
                <a:sym typeface="Calibri"/>
              </a:defRPr>
            </a:pPr>
            <a:r>
              <a:t>Forced off…</a:t>
            </a:r>
          </a:p>
          <a:p>
            <a:pPr marL="347696" indent="-347696" defTabSz="877822">
              <a:spcBef>
                <a:spcPts val="800"/>
              </a:spcBef>
              <a:defRPr sz="2300">
                <a:uFill>
                  <a:solidFill>
                    <a:srgbClr val="000000"/>
                  </a:solidFill>
                </a:uFill>
                <a:latin typeface="Calibri"/>
                <a:ea typeface="Calibri"/>
                <a:cs typeface="Calibri"/>
                <a:sym typeface="Calibri"/>
              </a:defRPr>
            </a:pPr>
            <a:r>
              <a:t>Germany: Adolf Hitler</a:t>
            </a:r>
          </a:p>
          <a:p>
            <a:pPr lvl="1" marL="774417" indent="-347696" defTabSz="877822">
              <a:spcBef>
                <a:spcPts val="800"/>
              </a:spcBef>
              <a:defRPr sz="2300">
                <a:uFill>
                  <a:solidFill>
                    <a:srgbClr val="000000"/>
                  </a:solidFill>
                </a:uFill>
                <a:latin typeface="Calibri"/>
                <a:ea typeface="Calibri"/>
                <a:cs typeface="Calibri"/>
                <a:sym typeface="Calibri"/>
              </a:defRPr>
            </a:pPr>
            <a:r>
              <a:t>Succeeds Bruening</a:t>
            </a:r>
          </a:p>
          <a:p>
            <a:pPr marL="347696" indent="-347696" defTabSz="877822">
              <a:spcBef>
                <a:spcPts val="800"/>
              </a:spcBef>
              <a:defRPr sz="2300">
                <a:uFill>
                  <a:solidFill>
                    <a:srgbClr val="000000"/>
                  </a:solidFill>
                </a:uFill>
                <a:latin typeface="Calibri"/>
                <a:ea typeface="Calibri"/>
                <a:cs typeface="Calibri"/>
                <a:sym typeface="Calibri"/>
              </a:defRPr>
            </a:pPr>
            <a:r>
              <a:t>America: Franklin Delano Roosevelt</a:t>
            </a:r>
          </a:p>
          <a:p>
            <a:pPr lvl="1" marL="774417" indent="-347696" defTabSz="877822">
              <a:spcBef>
                <a:spcPts val="800"/>
              </a:spcBef>
              <a:defRPr sz="2300">
                <a:uFill>
                  <a:solidFill>
                    <a:srgbClr val="000000"/>
                  </a:solidFill>
                </a:uFill>
                <a:latin typeface="Calibri"/>
                <a:ea typeface="Calibri"/>
                <a:cs typeface="Calibri"/>
                <a:sym typeface="Calibri"/>
              </a:defRPr>
            </a:pPr>
            <a:r>
              <a:t>Succeeds Herbert Hoover</a:t>
            </a:r>
          </a:p>
          <a:p>
            <a:pPr marL="347696" indent="-347696" defTabSz="877822">
              <a:spcBef>
                <a:spcPts val="800"/>
              </a:spcBef>
              <a:defRPr sz="2300">
                <a:uFill>
                  <a:solidFill>
                    <a:srgbClr val="000000"/>
                  </a:solidFill>
                </a:uFill>
                <a:latin typeface="Calibri"/>
                <a:ea typeface="Calibri"/>
                <a:cs typeface="Calibri"/>
                <a:sym typeface="Calibri"/>
              </a:defRPr>
            </a:pPr>
            <a:r>
              <a:t>France: Leon Blum</a:t>
            </a:r>
          </a:p>
        </p:txBody>
      </p:sp>
      <p:pic>
        <p:nvPicPr>
          <p:cNvPr id="562" name="Recovery_in_the_Great_Depression_Does_Not_Begin_Until_You_Abandon_the_Gold_Standard.png" descr="Recovery_in_the_Great_Depression_Does_Not_Begin_Until_You_Abandon_the_Gold_Standard.png"/>
          <p:cNvPicPr>
            <a:picLocks noChangeAspect="1"/>
          </p:cNvPicPr>
          <p:nvPr/>
        </p:nvPicPr>
        <p:blipFill>
          <a:blip r:embed="rId2">
            <a:extLst/>
          </a:blip>
          <a:stretch>
            <a:fillRect/>
          </a:stretch>
        </p:blipFill>
        <p:spPr>
          <a:xfrm>
            <a:off x="4390409" y="1023139"/>
            <a:ext cx="4295181" cy="5546464"/>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Recovery"/>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Recovery</a:t>
            </a:r>
          </a:p>
        </p:txBody>
      </p:sp>
      <p:sp>
        <p:nvSpPr>
          <p:cNvPr id="565" name="Japan recovered the fastest,…"/>
          <p:cNvSpPr txBox="1"/>
          <p:nvPr>
            <p:ph type="body" idx="4294967295"/>
          </p:nvPr>
        </p:nvSpPr>
        <p:spPr>
          <a:xfrm>
            <a:off x="457199" y="1023139"/>
            <a:ext cx="8228391" cy="5244065"/>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Japan recovered the fastest, </a:t>
            </a:r>
          </a:p>
          <a:p>
            <a:pPr marL="362184" indent="-362184" defTabSz="914400">
              <a:spcBef>
                <a:spcPts val="800"/>
              </a:spcBef>
              <a:defRPr>
                <a:uFill>
                  <a:solidFill>
                    <a:srgbClr val="000000"/>
                  </a:solidFill>
                </a:uFill>
                <a:latin typeface="Calibri"/>
                <a:ea typeface="Calibri"/>
                <a:cs typeface="Calibri"/>
                <a:sym typeface="Calibri"/>
              </a:defRPr>
            </a:pPr>
            <a:r>
              <a:t>Germany second, </a:t>
            </a:r>
          </a:p>
          <a:p>
            <a:pPr marL="362184" indent="-362184" defTabSz="914400">
              <a:spcBef>
                <a:spcPts val="800"/>
              </a:spcBef>
              <a:defRPr>
                <a:uFill>
                  <a:solidFill>
                    <a:srgbClr val="000000"/>
                  </a:solidFill>
                </a:uFill>
                <a:latin typeface="Calibri"/>
                <a:ea typeface="Calibri"/>
                <a:cs typeface="Calibri"/>
                <a:sym typeface="Calibri"/>
              </a:defRPr>
            </a:pPr>
            <a:r>
              <a:t>Britain third, </a:t>
            </a:r>
          </a:p>
          <a:p>
            <a:pPr marL="362184" indent="-362184" defTabSz="914400">
              <a:spcBef>
                <a:spcPts val="800"/>
              </a:spcBef>
              <a:defRPr>
                <a:uFill>
                  <a:solidFill>
                    <a:srgbClr val="000000"/>
                  </a:solidFill>
                </a:uFill>
                <a:latin typeface="Calibri"/>
                <a:ea typeface="Calibri"/>
                <a:cs typeface="Calibri"/>
                <a:sym typeface="Calibri"/>
              </a:defRPr>
            </a:pPr>
            <a:r>
              <a:t>The U.S. fourth, </a:t>
            </a:r>
          </a:p>
          <a:p>
            <a:pPr marL="362184" indent="-362184" defTabSz="914400">
              <a:spcBef>
                <a:spcPts val="800"/>
              </a:spcBef>
              <a:defRPr>
                <a:uFill>
                  <a:solidFill>
                    <a:srgbClr val="000000"/>
                  </a:solidFill>
                </a:uFill>
                <a:latin typeface="Calibri"/>
                <a:ea typeface="Calibri"/>
                <a:cs typeface="Calibri"/>
                <a:sym typeface="Calibri"/>
              </a:defRPr>
            </a:pPr>
            <a:r>
              <a:t>France last. </a:t>
            </a:r>
          </a:p>
          <a:p>
            <a:pPr marL="362184" indent="-362184"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The Polanyian Perplex"/>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The Polanyian Perplex</a:t>
            </a:r>
          </a:p>
        </p:txBody>
      </p:sp>
      <p:sp>
        <p:nvSpPr>
          <p:cNvPr id="568" name="People believe that the rights they have are broader and deeper than simply property rights, but the market economy disagrees.…"/>
          <p:cNvSpPr txBox="1"/>
          <p:nvPr>
            <p:ph type="body" idx="4294967295"/>
          </p:nvPr>
        </p:nvSpPr>
        <p:spPr>
          <a:xfrm>
            <a:off x="457199" y="1023139"/>
            <a:ext cx="8228391" cy="5244065"/>
          </a:xfrm>
          <a:prstGeom prst="rect">
            <a:avLst/>
          </a:prstGeom>
        </p:spPr>
        <p:txBody>
          <a:bodyPr lIns="50800" tIns="50800" rIns="50800" bIns="50800" anchor="t"/>
          <a:lstStyle/>
          <a:p>
            <a:pPr marL="358563" indent="-358563" defTabSz="905255">
              <a:spcBef>
                <a:spcPts val="800"/>
              </a:spcBef>
              <a:defRPr sz="2300">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00">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00">
                <a:uFill>
                  <a:solidFill>
                    <a:srgbClr val="000000"/>
                  </a:solidFill>
                </a:uFill>
                <a:latin typeface="Calibri"/>
                <a:ea typeface="Calibri"/>
                <a:cs typeface="Calibri"/>
                <a:sym typeface="Calibri"/>
              </a:defRPr>
            </a:pPr>
            <a:r>
              <a:t>“Fictitious commodities”:</a:t>
            </a:r>
          </a:p>
          <a:p>
            <a:pPr lvl="1" marL="798618" indent="-358562" defTabSz="905255">
              <a:spcBef>
                <a:spcPts val="800"/>
              </a:spcBef>
              <a:defRPr sz="2300">
                <a:uFill>
                  <a:solidFill>
                    <a:srgbClr val="000000"/>
                  </a:solidFill>
                </a:uFill>
                <a:latin typeface="Calibri"/>
                <a:ea typeface="Calibri"/>
                <a:cs typeface="Calibri"/>
                <a:sym typeface="Calibri"/>
              </a:defRPr>
            </a:pPr>
            <a:r>
              <a:t>Land</a:t>
            </a:r>
          </a:p>
          <a:p>
            <a:pPr lvl="1" marL="798618" indent="-358562" defTabSz="905255">
              <a:spcBef>
                <a:spcPts val="800"/>
              </a:spcBef>
              <a:defRPr sz="2300">
                <a:uFill>
                  <a:solidFill>
                    <a:srgbClr val="000000"/>
                  </a:solidFill>
                </a:uFill>
                <a:latin typeface="Calibri"/>
                <a:ea typeface="Calibri"/>
                <a:cs typeface="Calibri"/>
                <a:sym typeface="Calibri"/>
              </a:defRPr>
            </a:pPr>
            <a:r>
              <a:t>Labor</a:t>
            </a:r>
          </a:p>
          <a:p>
            <a:pPr lvl="1" marL="798618" indent="-358562" defTabSz="905255">
              <a:spcBef>
                <a:spcPts val="800"/>
              </a:spcBef>
              <a:defRPr sz="2300">
                <a:uFill>
                  <a:solidFill>
                    <a:srgbClr val="000000"/>
                  </a:solidFill>
                </a:uFill>
                <a:latin typeface="Calibri"/>
                <a:ea typeface="Calibri"/>
                <a:cs typeface="Calibri"/>
                <a:sym typeface="Calibri"/>
              </a:defRPr>
            </a:pPr>
            <a:r>
              <a:t>Finance</a:t>
            </a:r>
          </a:p>
          <a:p>
            <a:pPr marL="358563" indent="-358563" defTabSz="905255">
              <a:spcBef>
                <a:spcPts val="800"/>
              </a:spcBef>
              <a:defRPr sz="2300">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186" name="Where we think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01168">
              <a:lnSpc>
                <a:spcPts val="2600"/>
              </a:lnSpc>
              <a:spcBef>
                <a:spcPts val="500"/>
              </a:spcBef>
              <a:buSzTx/>
              <a:buNone/>
              <a:defRPr b="1" sz="1320">
                <a:uFill>
                  <a:solidFill>
                    <a:srgbClr val="000000"/>
                  </a:solidFill>
                </a:uFill>
                <a:latin typeface="+mj-lt"/>
                <a:ea typeface="+mj-ea"/>
                <a:cs typeface="+mj-cs"/>
                <a:sym typeface="Helvetica"/>
              </a:defRPr>
            </a:pPr>
            <a:r>
              <a:t>Where we think we are, as of Mo Apr 6:</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We really do not  know</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No random samples…</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basic SIR epidemiological model of contagion</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COVID-19 non-testing rate is unidentified in our model </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53211"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87"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188"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189"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190"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191"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The Permanent Problem of the Human Race"/>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Permanent Problem of the Human Race</a:t>
            </a:r>
          </a:p>
        </p:txBody>
      </p:sp>
      <p:sp>
        <p:nvSpPr>
          <p:cNvPr id="571" name="John Maynard Keynes thought that the economic problem would not be the &quot;major problem of the human race&quot;…"/>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00">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00">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Digression: How to Study"/>
          <p:cNvSpPr txBox="1"/>
          <p:nvPr>
            <p:ph type="title" idx="4294967295"/>
          </p:nvPr>
        </p:nvSpPr>
        <p:spPr>
          <a:xfrm>
            <a:off x="457199" y="-2"/>
            <a:ext cx="8234348" cy="1094175"/>
          </a:xfrm>
          <a:prstGeom prst="rect">
            <a:avLst/>
          </a:prstGeom>
        </p:spPr>
        <p:txBody>
          <a:bodyPr lIns="50800" tIns="50800" rIns="50800" bIns="50800"/>
          <a:lstStyle/>
          <a:p>
            <a:pPr lvl="1" defTabSz="382012">
              <a:defRPr sz="5200"/>
            </a:pPr>
            <a:r>
              <a:t>Digression: How to Study</a:t>
            </a:r>
          </a:p>
        </p:txBody>
      </p:sp>
      <p:sp>
        <p:nvSpPr>
          <p:cNvPr id="574" name="Will I ask you about Jan Christian Smuts? About the prayer (and theology) of the Grigua?…"/>
          <p:cNvSpPr txBox="1"/>
          <p:nvPr>
            <p:ph type="body" idx="4294967295"/>
          </p:nvPr>
        </p:nvSpPr>
        <p:spPr>
          <a:xfrm>
            <a:off x="457199" y="1094170"/>
            <a:ext cx="8234348" cy="5244065"/>
          </a:xfrm>
          <a:prstGeom prst="rect">
            <a:avLst/>
          </a:prstGeom>
        </p:spPr>
        <p:txBody>
          <a:bodyPr lIns="50800" tIns="50800" rIns="50800" bIns="50800" anchor="t"/>
          <a:lstStyle/>
          <a:p>
            <a:pPr marL="0" indent="0" defTabSz="292241">
              <a:spcBef>
                <a:spcPts val="0"/>
              </a:spcBef>
              <a:buSzTx/>
              <a:buNone/>
              <a:defRPr b="1" sz="1400">
                <a:uFill>
                  <a:solidFill>
                    <a:srgbClr val="000000"/>
                  </a:solidFill>
                </a:uFill>
                <a:latin typeface="+mj-lt"/>
                <a:ea typeface="+mj-ea"/>
                <a:cs typeface="+mj-cs"/>
                <a:sym typeface="Helvetica"/>
              </a:defRPr>
            </a:pPr>
            <a:r>
              <a:t>Will I ask you about Jan Christian Smuts? About the prayer (and theology) of the Grigua?</a:t>
            </a:r>
          </a:p>
          <a:p>
            <a:pPr marL="0" indent="0" defTabSz="292241">
              <a:spcBef>
                <a:spcPts val="0"/>
              </a:spcBef>
              <a:buSzTx/>
              <a:buNone/>
              <a:defRPr b="1" sz="1400">
                <a:uFill>
                  <a:solidFill>
                    <a:srgbClr val="000000"/>
                  </a:solidFill>
                </a:uFill>
                <a:latin typeface="+mj-lt"/>
                <a:ea typeface="+mj-ea"/>
                <a:cs typeface="+mj-cs"/>
                <a:sym typeface="Helvetica"/>
              </a:defRPr>
            </a:pPr>
          </a:p>
          <a:p>
            <a:pPr marL="246284" indent="-246284" defTabSz="621791">
              <a:spcBef>
                <a:spcPts val="500"/>
              </a:spcBef>
              <a:defRPr sz="1600">
                <a:uFill>
                  <a:solidFill>
                    <a:srgbClr val="000000"/>
                  </a:solidFill>
                </a:uFill>
                <a:latin typeface="Calibri"/>
                <a:ea typeface="Calibri"/>
                <a:cs typeface="Calibri"/>
                <a:sym typeface="Calibri"/>
              </a:defRPr>
            </a:pPr>
            <a:r>
              <a:t>No…</a:t>
            </a:r>
          </a:p>
          <a:p>
            <a:pPr marL="246284" indent="-246284" defTabSz="621791">
              <a:spcBef>
                <a:spcPts val="500"/>
              </a:spcBef>
              <a:defRPr sz="1600">
                <a:uFill>
                  <a:solidFill>
                    <a:srgbClr val="000000"/>
                  </a:solidFill>
                </a:uFill>
                <a:latin typeface="Calibri"/>
                <a:ea typeface="Calibri"/>
                <a:cs typeface="Calibri"/>
                <a:sym typeface="Calibri"/>
              </a:defRPr>
            </a:pPr>
            <a:r>
              <a:t>Themes and concepts…</a:t>
            </a:r>
          </a:p>
          <a:p>
            <a:pPr lvl="1" marL="548545" indent="-246284" defTabSz="621791">
              <a:spcBef>
                <a:spcPts val="500"/>
              </a:spcBef>
              <a:defRPr sz="1600">
                <a:uFill>
                  <a:solidFill>
                    <a:srgbClr val="000000"/>
                  </a:solidFill>
                </a:uFill>
                <a:latin typeface="Calibri"/>
                <a:ea typeface="Calibri"/>
                <a:cs typeface="Calibri"/>
                <a:sym typeface="Calibri"/>
              </a:defRPr>
            </a:pPr>
            <a:r>
              <a:t>But you need narratives and stories to hang onto them…</a:t>
            </a:r>
          </a:p>
          <a:p>
            <a:pPr lvl="1" marL="548545" indent="-246284" defTabSz="621791">
              <a:spcBef>
                <a:spcPts val="500"/>
              </a:spcBef>
              <a:defRPr sz="1600">
                <a:uFill>
                  <a:solidFill>
                    <a:srgbClr val="000000"/>
                  </a:solidFill>
                </a:uFill>
                <a:latin typeface="Calibri"/>
                <a:ea typeface="Calibri"/>
                <a:cs typeface="Calibri"/>
                <a:sym typeface="Calibri"/>
              </a:defRPr>
            </a:pPr>
            <a:r>
              <a:t>And our brains are very good at deep-sixing useless information</a:t>
            </a:r>
          </a:p>
          <a:p>
            <a:pPr marL="246284" indent="-246284" defTabSz="621791">
              <a:spcBef>
                <a:spcPts val="500"/>
              </a:spcBef>
              <a:defRPr sz="1600">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4" defTabSz="621791">
              <a:spcBef>
                <a:spcPts val="500"/>
              </a:spcBef>
              <a:defRPr sz="1600">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4" defTabSz="621791">
              <a:spcBef>
                <a:spcPts val="500"/>
              </a:spcBef>
              <a:defRPr sz="1600">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Skipped Topic: Pre-1914 Political Economy: Over in Europe</a:t>
            </a:r>
          </a:p>
        </p:txBody>
      </p:sp>
      <p:sp>
        <p:nvSpPr>
          <p:cNvPr id="577"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80"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269747">
              <a:spcBef>
                <a:spcPts val="700"/>
              </a:spcBef>
              <a:buSzTx/>
              <a:buNone/>
              <a:defRPr b="1" sz="1400">
                <a:uFill>
                  <a:solidFill>
                    <a:srgbClr val="000000"/>
                  </a:solidFill>
                </a:uFill>
                <a:latin typeface="+mj-lt"/>
                <a:ea typeface="+mj-ea"/>
                <a:cs typeface="+mj-cs"/>
                <a:sym typeface="Helvetica"/>
              </a:defRPr>
            </a:pPr>
            <a:r>
              <a:t>Régimes stability is not on the menu:</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a:t>
            </a:r>
          </a:p>
        </p:txBody>
      </p:sp>
      <p:sp>
        <p:nvSpPr>
          <p:cNvPr id="583"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II</a:t>
            </a:r>
          </a:p>
        </p:txBody>
      </p:sp>
      <p:sp>
        <p:nvSpPr>
          <p:cNvPr id="586"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Center and Right-Wing Normal European Politics</a:t>
            </a:r>
          </a:p>
        </p:txBody>
      </p:sp>
      <p:sp>
        <p:nvSpPr>
          <p:cNvPr id="589"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02336">
              <a:spcBef>
                <a:spcPts val="1000"/>
              </a:spcBef>
              <a:buSzTx/>
              <a:buNone/>
              <a:defRPr b="1" sz="2100">
                <a:uFill>
                  <a:solidFill>
                    <a:srgbClr val="000000"/>
                  </a:solidFill>
                </a:uFill>
                <a:latin typeface="+mj-lt"/>
                <a:ea typeface="+mj-ea"/>
                <a:cs typeface="+mj-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Magnifying Non-Economic Cleavages Had Dangers</a:t>
            </a:r>
          </a:p>
        </p:txBody>
      </p:sp>
      <p:sp>
        <p:nvSpPr>
          <p:cNvPr id="592"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56615">
              <a:spcBef>
                <a:spcPts val="900"/>
              </a:spcBef>
              <a:buSzTx/>
              <a:buNone/>
              <a:defRPr b="1" sz="1800">
                <a:uFill>
                  <a:solidFill>
                    <a:srgbClr val="000000"/>
                  </a:solidFill>
                </a:uFill>
                <a:latin typeface="+mj-lt"/>
                <a:ea typeface="+mj-ea"/>
                <a:cs typeface="+mj-cs"/>
                <a:sym typeface="Helvetica"/>
              </a:defRPr>
            </a:pPr>
            <a:r>
              <a:t>Society under threat not by economic inequality but by social disorder—or aliens—or other nations. Plus: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These stored up trouble as 1914 approached.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Skipped Topic: Passing the Baton: From Britain to America"/>
          <p:cNvSpPr txBox="1"/>
          <p:nvPr>
            <p:ph type="title" idx="4294967295"/>
          </p:nvPr>
        </p:nvSpPr>
        <p:spPr>
          <a:xfrm>
            <a:off x="444500" y="-1"/>
            <a:ext cx="8255000" cy="1587503"/>
          </a:xfrm>
          <a:prstGeom prst="rect">
            <a:avLst/>
          </a:prstGeom>
        </p:spPr>
        <p:txBody>
          <a:bodyPr lIns="45718" tIns="45718" rIns="45718" bIns="45718"/>
          <a:lstStyle>
            <a:lvl1pPr defTabSz="239481">
              <a:lnSpc>
                <a:spcPts val="6000"/>
              </a:lnSpc>
              <a:defRPr sz="4171">
                <a:uFill>
                  <a:solidFill>
                    <a:srgbClr val="000000"/>
                  </a:solidFill>
                </a:uFill>
              </a:defRPr>
            </a:lvl1pPr>
          </a:lstStyle>
          <a:p>
            <a:pPr/>
            <a:r>
              <a:t>Skipped Topic: Passing the Baton: From Britain to America</a:t>
            </a:r>
          </a:p>
        </p:txBody>
      </p:sp>
      <p:sp>
        <p:nvSpPr>
          <p:cNvPr id="59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596" name="The Industrial Revolution took place in Britain…"/>
          <p:cNvSpPr txBox="1"/>
          <p:nvPr>
            <p:ph type="body" sz="half" idx="4294967295"/>
          </p:nvPr>
        </p:nvSpPr>
        <p:spPr>
          <a:xfrm>
            <a:off x="444499" y="1587500"/>
            <a:ext cx="4179260" cy="4762500"/>
          </a:xfrm>
          <a:prstGeom prst="rect">
            <a:avLst/>
          </a:prstGeom>
        </p:spPr>
        <p:txBody>
          <a:bodyPr lIns="45718" tIns="45718" rIns="45718" bIns="45718" anchor="t"/>
          <a:lstStyle/>
          <a:p>
            <a:pPr marL="160420" indent="-160420" defTabSz="292606">
              <a:spcBef>
                <a:spcPts val="700"/>
              </a:spcBef>
              <a:buSzPct val="100000"/>
              <a:defRPr sz="1500">
                <a:latin typeface="Helvetica Neue"/>
                <a:ea typeface="Helvetica Neue"/>
                <a:cs typeface="Helvetica Neue"/>
                <a:sym typeface="Helvetica Neue"/>
              </a:defRPr>
            </a:pPr>
            <a:r>
              <a:t>The Industrial Revolution took place in Britain </a:t>
            </a:r>
          </a:p>
          <a:p>
            <a:pPr marL="160420" indent="-160420" defTabSz="292606">
              <a:spcBef>
                <a:spcPts val="700"/>
              </a:spcBef>
              <a:buSzPct val="100000"/>
              <a:defRPr sz="1500">
                <a:latin typeface="Helvetica Neue"/>
                <a:ea typeface="Helvetica Neue"/>
                <a:cs typeface="Helvetica Neue"/>
                <a:sym typeface="Helvetica Neue"/>
              </a:defRPr>
            </a:pPr>
            <a:r>
              <a:t>The standard explanation four or five largely independent strands coming together.:</a:t>
            </a:r>
          </a:p>
          <a:p>
            <a:pPr lvl="1" marL="404261" indent="-160420" defTabSz="292606">
              <a:spcBef>
                <a:spcPts val="700"/>
              </a:spcBef>
              <a:buSzPct val="100000"/>
              <a:defRPr sz="1500">
                <a:latin typeface="Helvetica Neue"/>
                <a:ea typeface="Helvetica Neue"/>
                <a:cs typeface="Helvetica Neue"/>
                <a:sym typeface="Helvetica Neue"/>
              </a:defRPr>
            </a:pPr>
            <a:r>
              <a:t>Limited government, security of property, and freedom of contract</a:t>
            </a:r>
          </a:p>
          <a:p>
            <a:pPr lvl="1" marL="404261" indent="-160420" defTabSz="292606">
              <a:spcBef>
                <a:spcPts val="700"/>
              </a:spcBef>
              <a:buSzPct val="100000"/>
              <a:defRPr sz="1500">
                <a:latin typeface="Helvetica Neue"/>
                <a:ea typeface="Helvetica Neue"/>
                <a:cs typeface="Helvetica Neue"/>
                <a:sym typeface="Helvetica Neue"/>
              </a:defRPr>
            </a:pPr>
            <a:r>
              <a:t>Science and the technological tradition of sustained inquiry</a:t>
            </a:r>
          </a:p>
          <a:p>
            <a:pPr lvl="1" marL="404261" indent="-160420" defTabSz="292606">
              <a:spcBef>
                <a:spcPts val="700"/>
              </a:spcBef>
              <a:buSzPct val="100000"/>
              <a:defRPr sz="1500">
                <a:latin typeface="Helvetica Neue"/>
                <a:ea typeface="Helvetica Neue"/>
                <a:cs typeface="Helvetica Neue"/>
                <a:sym typeface="Helvetica Neue"/>
              </a:defRPr>
            </a:pPr>
            <a:r>
              <a:t>Victory in the wars of the Commercial Revolution era</a:t>
            </a:r>
          </a:p>
          <a:p>
            <a:pPr lvl="1" marL="404261" indent="-160420" defTabSz="292606">
              <a:spcBef>
                <a:spcPts val="700"/>
              </a:spcBef>
              <a:buSzPct val="100000"/>
              <a:defRPr sz="1500">
                <a:latin typeface="Helvetica Neue"/>
                <a:ea typeface="Helvetica Neue"/>
                <a:cs typeface="Helvetica Neue"/>
                <a:sym typeface="Helvetica Neue"/>
              </a:defRPr>
            </a:pPr>
            <a:r>
              <a:t>Machinery making, "tinkering", and "gadgets"—primarily made out of metal. </a:t>
            </a:r>
          </a:p>
          <a:p>
            <a:pPr lvl="1" marL="404261" indent="-160420" defTabSz="292606">
              <a:spcBef>
                <a:spcPts val="700"/>
              </a:spcBef>
              <a:buSzPct val="100000"/>
              <a:defRPr sz="1500">
                <a:latin typeface="Helvetica Neue"/>
                <a:ea typeface="Helvetica Neue"/>
                <a:cs typeface="Helvetica Neue"/>
                <a:sym typeface="Helvetica Neue"/>
              </a:defRPr>
            </a:pPr>
            <a:r>
              <a:t>Coal in Britain—the only thing that made a steam engine potentially profitable.</a:t>
            </a:r>
          </a:p>
          <a:p>
            <a:pPr marL="160420" indent="-160420" defTabSz="292606">
              <a:spcBef>
                <a:spcPts val="700"/>
              </a:spcBef>
              <a:buSzPct val="100000"/>
              <a:defRPr sz="1500">
                <a:latin typeface="Helvetica Neue"/>
                <a:ea typeface="Helvetica Neue"/>
                <a:cs typeface="Helvetica Neue"/>
                <a:sym typeface="Helvetica Neue"/>
              </a:defRPr>
            </a:pPr>
            <a:r>
              <a:t>Plus high elasticity of demand for leading-sector products…</a:t>
            </a:r>
          </a:p>
        </p:txBody>
      </p:sp>
      <p:pic>
        <p:nvPicPr>
          <p:cNvPr id="597"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iClickers: Why Breaktrhrough?"/>
          <p:cNvSpPr txBox="1"/>
          <p:nvPr>
            <p:ph type="title" idx="4294967295"/>
          </p:nvPr>
        </p:nvSpPr>
        <p:spPr>
          <a:xfrm>
            <a:off x="444500" y="-1"/>
            <a:ext cx="8255000" cy="1587503"/>
          </a:xfrm>
          <a:prstGeom prst="rect">
            <a:avLst/>
          </a:prstGeom>
        </p:spPr>
        <p:txBody>
          <a:bodyPr lIns="45718" tIns="45718" rIns="45718" bIns="45718"/>
          <a:lstStyle>
            <a:lvl1pPr defTabSz="252282">
              <a:lnSpc>
                <a:spcPts val="6300"/>
              </a:lnSpc>
              <a:defRPr sz="4361">
                <a:uFill>
                  <a:solidFill>
                    <a:srgbClr val="000000"/>
                  </a:solidFill>
                </a:uFill>
              </a:defRPr>
            </a:lvl1pPr>
          </a:lstStyle>
          <a:p>
            <a:pPr/>
            <a:r>
              <a:t>iClickers: Why Breaktrhrough?</a:t>
            </a:r>
          </a:p>
        </p:txBody>
      </p:sp>
      <p:sp>
        <p:nvSpPr>
          <p:cNvPr id="600"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8" tIns="45718" rIns="45718" bIns="45718" anchor="t"/>
          <a:lstStyle/>
          <a:p>
            <a:pPr marL="0" indent="0" defTabSz="272628">
              <a:lnSpc>
                <a:spcPts val="3000"/>
              </a:lnSpc>
              <a:spcBef>
                <a:spcPts val="600"/>
              </a:spcBef>
              <a:buSzTx/>
              <a:buNone/>
              <a:defRPr sz="1407">
                <a:uFill>
                  <a:solidFill>
                    <a:srgbClr val="000000"/>
                  </a:solidFill>
                </a:uFill>
                <a:latin typeface="+mj-lt"/>
                <a:ea typeface="+mj-ea"/>
                <a:cs typeface="+mj-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272628">
              <a:lnSpc>
                <a:spcPts val="3000"/>
              </a:lnSpc>
              <a:spcBef>
                <a:spcPts val="600"/>
              </a:spcBef>
              <a:buSzTx/>
              <a:buNone/>
              <a:defRPr sz="1407">
                <a:uFill>
                  <a:solidFill>
                    <a:srgbClr val="000000"/>
                  </a:solidFill>
                </a:uFill>
                <a:latin typeface="+mj-lt"/>
                <a:ea typeface="+mj-ea"/>
                <a:cs typeface="+mj-cs"/>
                <a:sym typeface="Helvetica"/>
              </a:defRPr>
            </a:pP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human numbers thinking about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good means of communication—e.g. printing—for diffusing information about how to solve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experience using coal as an energy source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the incentive created by high real wages leading to a strong desire to make labor more productive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None of the above/not enough information</a:t>
            </a:r>
          </a:p>
        </p:txBody>
      </p:sp>
      <p:sp>
        <p:nvSpPr>
          <p:cNvPr id="60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Where we think we are, as of Mo Apr 6:…"/>
          <p:cNvSpPr txBox="1"/>
          <p:nvPr>
            <p:ph type="body" idx="4294967295"/>
          </p:nvPr>
        </p:nvSpPr>
        <p:spPr>
          <a:xfrm>
            <a:off x="215900" y="190500"/>
            <a:ext cx="8766800" cy="6362557"/>
          </a:xfrm>
          <a:prstGeom prst="rect">
            <a:avLst/>
          </a:prstGeom>
        </p:spPr>
        <p:txBody>
          <a:bodyPr lIns="45719" tIns="45719" rIns="45719" bIns="45719" anchor="t"/>
          <a:lstStyle/>
          <a:p>
            <a:pPr marL="0" indent="0" defTabSz="370331">
              <a:lnSpc>
                <a:spcPts val="4800"/>
              </a:lnSpc>
              <a:spcBef>
                <a:spcPts val="900"/>
              </a:spcBef>
              <a:buSzTx/>
              <a:buNone/>
              <a:defRPr b="1" sz="2430">
                <a:uFill>
                  <a:solidFill>
                    <a:srgbClr val="000000"/>
                  </a:solidFill>
                </a:uFill>
                <a:latin typeface="+mj-lt"/>
                <a:ea typeface="+mj-ea"/>
                <a:cs typeface="+mj-cs"/>
                <a:sym typeface="Helvetica"/>
              </a:defRPr>
            </a:pPr>
            <a:r>
              <a:t>Where we think we are, as of Mo Apr 6:</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We really do not  know</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No random samples…</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basic SIR epidemiological model of contagion</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COVID-19 non-testing rate is unidentified in our model </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1018412"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iClicker: Why Passing the Bat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iClicker: Why Passing the Baton</a:t>
            </a:r>
          </a:p>
        </p:txBody>
      </p:sp>
      <p:sp>
        <p:nvSpPr>
          <p:cNvPr id="604"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8" tIns="45718" rIns="45718" bIns="45718" anchor="t"/>
          <a:lstStyle/>
          <a:p>
            <a:pPr marL="0" indent="0" defTabSz="288904">
              <a:lnSpc>
                <a:spcPts val="3200"/>
              </a:lnSpc>
              <a:spcBef>
                <a:spcPts val="700"/>
              </a:spcBef>
              <a:buSzTx/>
              <a:buNone/>
              <a:defRPr sz="1491">
                <a:uFill>
                  <a:solidFill>
                    <a:srgbClr val="000000"/>
                  </a:solidFill>
                </a:uFill>
                <a:latin typeface="+mj-lt"/>
                <a:ea typeface="+mj-ea"/>
                <a:cs typeface="+mj-cs"/>
                <a:sym typeface="Helvetica"/>
              </a:defRPr>
            </a:pPr>
            <a:r>
              <a:t>The principal reason that the twentieth century was an American rather than a second British century was:</a:t>
            </a:r>
          </a:p>
          <a:p>
            <a:pPr marL="0" indent="0" defTabSz="288904">
              <a:lnSpc>
                <a:spcPts val="3200"/>
              </a:lnSpc>
              <a:spcBef>
                <a:spcPts val="700"/>
              </a:spcBef>
              <a:buSzTx/>
              <a:buNone/>
              <a:defRPr sz="1491">
                <a:uFill>
                  <a:solidFill>
                    <a:srgbClr val="000000"/>
                  </a:solidFill>
                </a:uFill>
                <a:latin typeface="+mj-lt"/>
                <a:ea typeface="+mj-ea"/>
                <a:cs typeface="+mj-cs"/>
                <a:sym typeface="Helvetica"/>
              </a:defRPr>
            </a:pP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aggressive and enthusiastic welcome of immigrants</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focus on broad-based technical education</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extraordinary abundance of natural resources driving high real wages and enormous incentives to build machines to manipulate matter</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A U.S. government that took industrial development as a key policy goal, rather than being comfortable with </a:t>
            </a:r>
            <a:r>
              <a:rPr i="1"/>
              <a:t>laissez-faire</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None of the above/not enough information</a:t>
            </a:r>
          </a:p>
        </p:txBody>
      </p:sp>
      <p:sp>
        <p:nvSpPr>
          <p:cNvPr id="60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British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British Productivity Growth Acceleration</a:t>
            </a:r>
          </a:p>
        </p:txBody>
      </p:sp>
      <p:sp>
        <p:nvSpPr>
          <p:cNvPr id="60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0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8"/>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But Even in the First Half of the Nineteenth Century the U.S. Was Outpacing Britain in Growth…"/>
          <p:cNvSpPr txBox="1"/>
          <p:nvPr>
            <p:ph type="title" idx="4294967295"/>
          </p:nvPr>
        </p:nvSpPr>
        <p:spPr>
          <a:xfrm>
            <a:off x="444500" y="-1"/>
            <a:ext cx="8255000" cy="1587503"/>
          </a:xfrm>
          <a:prstGeom prst="rect">
            <a:avLst/>
          </a:prstGeom>
        </p:spPr>
        <p:txBody>
          <a:bodyPr lIns="45718" tIns="45718" rIns="45718" bIns="45718"/>
          <a:lstStyle>
            <a:lvl1pPr defTabSz="157276">
              <a:lnSpc>
                <a:spcPts val="3900"/>
              </a:lnSpc>
              <a:defRPr sz="2752">
                <a:uFill>
                  <a:solidFill>
                    <a:srgbClr val="000000"/>
                  </a:solidFill>
                </a:uFill>
              </a:defRPr>
            </a:lvl1pPr>
          </a:lstStyle>
          <a:p>
            <a:pPr/>
            <a:r>
              <a:t>But Even in the First Half of the Nineteenth Century the U.S. Was Outpacing Britain in Growth…</a:t>
            </a:r>
          </a:p>
        </p:txBody>
      </p:sp>
      <p:sp>
        <p:nvSpPr>
          <p:cNvPr id="61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13"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499" y="1587500"/>
            <a:ext cx="4179260" cy="4762500"/>
          </a:xfrm>
          <a:prstGeom prst="rect">
            <a:avLst/>
          </a:prstGeom>
        </p:spPr>
        <p:txBody>
          <a:bodyPr lIns="45718" tIns="45718" rIns="45718" bIns="45718" anchor="t"/>
          <a:lstStyle/>
          <a:p>
            <a:pPr marL="157914" indent="-157914" defTabSz="288036">
              <a:spcBef>
                <a:spcPts val="700"/>
              </a:spcBef>
              <a:buSzPct val="100000"/>
              <a:defRPr sz="1500">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3" indent="-157914" defTabSz="288036">
              <a:spcBef>
                <a:spcPts val="700"/>
              </a:spcBef>
              <a:buSzPct val="100000"/>
              <a:defRPr sz="1500">
                <a:latin typeface="Helvetica Neue"/>
                <a:ea typeface="Helvetica Neue"/>
                <a:cs typeface="Helvetica Neue"/>
                <a:sym typeface="Helvetica Neue"/>
              </a:defRPr>
            </a:pPr>
            <a:r>
              <a:t>While British real GDP per capita was increasing at less than 0.6 percent per year</a:t>
            </a:r>
          </a:p>
          <a:p>
            <a:pPr lvl="1" marL="397943" indent="-157914" defTabSz="288036">
              <a:spcBef>
                <a:spcPts val="700"/>
              </a:spcBef>
              <a:buSzPct val="100000"/>
              <a:defRPr sz="1500">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00">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3" indent="-157914" defTabSz="288036">
              <a:spcBef>
                <a:spcPts val="700"/>
              </a:spcBef>
              <a:buSzPct val="100000"/>
              <a:defRPr sz="1500">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61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And Starting in the Late Nineteenth Century"/>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And Starting in the Late Nineteenth Century</a:t>
            </a:r>
          </a:p>
        </p:txBody>
      </p:sp>
      <p:sp>
        <p:nvSpPr>
          <p:cNvPr id="61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18" name="Second Industrial Revolution……"/>
          <p:cNvSpPr txBox="1"/>
          <p:nvPr>
            <p:ph type="body" sz="half" idx="4294967295"/>
          </p:nvPr>
        </p:nvSpPr>
        <p:spPr>
          <a:xfrm>
            <a:off x="444499" y="1587500"/>
            <a:ext cx="4179260" cy="4762500"/>
          </a:xfrm>
          <a:prstGeom prst="rect">
            <a:avLst/>
          </a:prstGeom>
        </p:spPr>
        <p:txBody>
          <a:bodyPr lIns="45718" tIns="45718" rIns="45718" bIns="45718" anchor="t"/>
          <a:lstStyle/>
          <a:p>
            <a:pPr marL="223085" indent="-223085" defTabSz="406908">
              <a:spcBef>
                <a:spcPts val="1000"/>
              </a:spcBef>
              <a:buSzPct val="100000"/>
              <a:defRPr sz="2100">
                <a:latin typeface="Helvetica Neue"/>
                <a:ea typeface="Helvetica Neue"/>
                <a:cs typeface="Helvetica Neue"/>
                <a:sym typeface="Helvetica Neue"/>
              </a:defRPr>
            </a:pPr>
            <a:r>
              <a:t>Second Industrial Revolution…</a:t>
            </a:r>
          </a:p>
          <a:p>
            <a:pPr lvl="1" marL="562174" indent="-223085" defTabSz="406908">
              <a:spcBef>
                <a:spcPts val="1000"/>
              </a:spcBef>
              <a:buSzPct val="100000"/>
              <a:defRPr sz="2100">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00">
                <a:latin typeface="Helvetica Neue"/>
                <a:ea typeface="Helvetica Neue"/>
                <a:cs typeface="Helvetica Neue"/>
                <a:sym typeface="Helvetica Neue"/>
              </a:defRPr>
            </a:pPr>
            <a:r>
              <a:t>Immigration and Population</a:t>
            </a:r>
          </a:p>
          <a:p>
            <a:pPr lvl="1" marL="562174" indent="-223085" defTabSz="406908">
              <a:spcBef>
                <a:spcPts val="1000"/>
              </a:spcBef>
              <a:buSzPct val="100000"/>
              <a:defRPr sz="2100">
                <a:latin typeface="Helvetica Neue"/>
                <a:ea typeface="Helvetica Neue"/>
                <a:cs typeface="Helvetica Neue"/>
                <a:sym typeface="Helvetica Neue"/>
              </a:defRPr>
            </a:pPr>
            <a:r>
              <a:t>Was resource scarcity no longer a factor?</a:t>
            </a:r>
          </a:p>
          <a:p>
            <a:pPr lvl="1" marL="562174" indent="-223085" defTabSz="406908">
              <a:spcBef>
                <a:spcPts val="1000"/>
              </a:spcBef>
              <a:buSzPct val="100000"/>
              <a:defRPr sz="2100">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61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Phases of American Growth"/>
          <p:cNvSpPr txBox="1"/>
          <p:nvPr>
            <p:ph type="title" idx="4294967295"/>
          </p:nvPr>
        </p:nvSpPr>
        <p:spPr>
          <a:xfrm>
            <a:off x="444500" y="-1"/>
            <a:ext cx="8255000" cy="1587503"/>
          </a:xfrm>
          <a:prstGeom prst="rect">
            <a:avLst/>
          </a:prstGeom>
        </p:spPr>
        <p:txBody>
          <a:bodyPr lIns="45718" tIns="45718" rIns="45718" bIns="45718"/>
          <a:lstStyle>
            <a:lvl1pPr defTabSz="277793">
              <a:lnSpc>
                <a:spcPts val="6900"/>
              </a:lnSpc>
              <a:defRPr sz="4802">
                <a:uFill>
                  <a:solidFill>
                    <a:srgbClr val="000000"/>
                  </a:solidFill>
                </a:uFill>
              </a:defRPr>
            </a:lvl1pPr>
          </a:lstStyle>
          <a:p>
            <a:pPr/>
            <a:r>
              <a:t>Phases of American Growth</a:t>
            </a:r>
          </a:p>
        </p:txBody>
      </p:sp>
      <p:sp>
        <p:nvSpPr>
          <p:cNvPr id="62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23" name="1.0% per year in GDP per capita from 1760-1860: resource abundance…"/>
          <p:cNvSpPr txBox="1"/>
          <p:nvPr>
            <p:ph type="body" idx="4294967295"/>
          </p:nvPr>
        </p:nvSpPr>
        <p:spPr>
          <a:xfrm>
            <a:off x="444499" y="1587500"/>
            <a:ext cx="8152222" cy="4762500"/>
          </a:xfrm>
          <a:prstGeom prst="rect">
            <a:avLst/>
          </a:prstGeom>
        </p:spPr>
        <p:txBody>
          <a:bodyPr lIns="45718" tIns="45718" rIns="45718" bIns="45718" anchor="t"/>
          <a:lstStyle/>
          <a:p>
            <a:pPr marL="182980" indent="-182980" defTabSz="333756">
              <a:spcBef>
                <a:spcPts val="800"/>
              </a:spcBef>
              <a:buSzPct val="100000"/>
              <a:defRPr sz="1700">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00">
                <a:latin typeface="Helvetica Neue"/>
                <a:ea typeface="Helvetica Neue"/>
                <a:cs typeface="Helvetica Neue"/>
                <a:sym typeface="Helvetica Neue"/>
              </a:defRPr>
            </a:pPr>
            <a:r>
              <a:t>1.6% per year in GDP per capita from 1860-1929:</a:t>
            </a:r>
          </a:p>
          <a:p>
            <a:pPr lvl="1" marL="461109" indent="-182980" defTabSz="333756">
              <a:spcBef>
                <a:spcPts val="800"/>
              </a:spcBef>
              <a:buSzPct val="100000"/>
              <a:defRPr sz="1700">
                <a:latin typeface="Helvetica Neue"/>
                <a:ea typeface="Helvetica Neue"/>
                <a:cs typeface="Helvetica Neue"/>
                <a:sym typeface="Helvetica Neue"/>
              </a:defRPr>
            </a:pPr>
            <a:r>
              <a:t>“Great traverse”: K/Y ratio up from 2.5 to 4</a:t>
            </a:r>
          </a:p>
          <a:p>
            <a:pPr lvl="1" marL="461109" indent="-182980" defTabSz="333756">
              <a:spcBef>
                <a:spcPts val="800"/>
              </a:spcBef>
              <a:buSzPct val="100000"/>
              <a:defRPr sz="1700">
                <a:latin typeface="Helvetica Neue"/>
                <a:ea typeface="Helvetica Neue"/>
                <a:cs typeface="Helvetica Neue"/>
                <a:sym typeface="Helvetica Neue"/>
              </a:defRPr>
            </a:pPr>
            <a:r>
              <a:t>Half of it an increase in savings rates</a:t>
            </a:r>
          </a:p>
          <a:p>
            <a:pPr lvl="1" marL="461109" indent="-182980" defTabSz="333756">
              <a:spcBef>
                <a:spcPts val="800"/>
              </a:spcBef>
              <a:buSzPct val="100000"/>
              <a:defRPr sz="1700">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00">
                <a:latin typeface="Helvetica Neue"/>
                <a:ea typeface="Helvetica Neue"/>
                <a:cs typeface="Helvetica Neue"/>
                <a:sym typeface="Helvetica Neue"/>
              </a:defRPr>
            </a:pPr>
            <a:r>
              <a:t>2.5% per year in GDP per capita from 1929-1973</a:t>
            </a:r>
          </a:p>
          <a:p>
            <a:pPr lvl="1" marL="461109" indent="-182980" defTabSz="333756">
              <a:spcBef>
                <a:spcPts val="800"/>
              </a:spcBef>
              <a:buSzPct val="100000"/>
              <a:defRPr sz="1700">
                <a:latin typeface="Helvetica Neue"/>
                <a:ea typeface="Helvetica Neue"/>
                <a:cs typeface="Helvetica Neue"/>
                <a:sym typeface="Helvetica Neue"/>
              </a:defRPr>
            </a:pPr>
            <a:r>
              <a:t>“Fordism”</a:t>
            </a:r>
          </a:p>
          <a:p>
            <a:pPr lvl="1" marL="461109" indent="-182980" defTabSz="333756">
              <a:spcBef>
                <a:spcPts val="800"/>
              </a:spcBef>
              <a:buSzPct val="100000"/>
              <a:defRPr sz="1700">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00">
                <a:latin typeface="Helvetica Neue"/>
                <a:ea typeface="Helvetica Neue"/>
                <a:cs typeface="Helvetica Neue"/>
                <a:sym typeface="Helvetica Neue"/>
              </a:defRPr>
            </a:pPr>
            <a:r>
              <a:t>Post-1973</a:t>
            </a:r>
          </a:p>
          <a:p>
            <a:pPr lvl="1" marL="461109" indent="-182980" defTabSz="333756">
              <a:spcBef>
                <a:spcPts val="800"/>
              </a:spcBef>
              <a:buSzPct val="100000"/>
              <a:defRPr sz="1700">
                <a:latin typeface="Helvetica Neue"/>
                <a:ea typeface="Helvetica Neue"/>
                <a:cs typeface="Helvetica Neue"/>
                <a:sym typeface="Helvetica Neue"/>
              </a:defRPr>
            </a:pPr>
            <a:r>
              <a:t>Productivity slowdown 1973-1995 (environment, oil, baby boom, feminism)</a:t>
            </a:r>
          </a:p>
          <a:p>
            <a:pPr lvl="1" marL="461109" indent="-182980" defTabSz="333756">
              <a:spcBef>
                <a:spcPts val="800"/>
              </a:spcBef>
              <a:buSzPct val="100000"/>
              <a:defRPr sz="1700">
                <a:latin typeface="Helvetica Neue"/>
                <a:ea typeface="Helvetica Neue"/>
                <a:cs typeface="Helvetica Neue"/>
                <a:sym typeface="Helvetica Neue"/>
              </a:defRPr>
            </a:pPr>
            <a:r>
              <a:t>“New economy” 1995-2006</a:t>
            </a:r>
          </a:p>
          <a:p>
            <a:pPr lvl="1" marL="461109" indent="-182980" defTabSz="333756">
              <a:spcBef>
                <a:spcPts val="800"/>
              </a:spcBef>
              <a:buSzPct val="100000"/>
              <a:defRPr sz="1700">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American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American Productivity Growth Acceleration</a:t>
            </a:r>
          </a:p>
        </p:txBody>
      </p:sp>
      <p:sp>
        <p:nvSpPr>
          <p:cNvPr id="62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27"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09" y="1587500"/>
            <a:ext cx="6380305" cy="4815903"/>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Early Nineteenth Century: Westward Expans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Early Nineteenth Century: Westward Expansion</a:t>
            </a:r>
          </a:p>
        </p:txBody>
      </p:sp>
      <p:sp>
        <p:nvSpPr>
          <p:cNvPr id="63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31" name="Westward expansion…"/>
          <p:cNvSpPr txBox="1"/>
          <p:nvPr>
            <p:ph type="body" sz="half" idx="4294967295"/>
          </p:nvPr>
        </p:nvSpPr>
        <p:spPr>
          <a:xfrm>
            <a:off x="444500" y="1587500"/>
            <a:ext cx="3810000" cy="4762500"/>
          </a:xfrm>
          <a:prstGeom prst="rect">
            <a:avLst/>
          </a:prstGeom>
        </p:spPr>
        <p:txBody>
          <a:bodyPr lIns="45718" tIns="45718" rIns="45718" bIns="45718" anchor="t"/>
          <a:lstStyle/>
          <a:p>
            <a:pPr marL="208045" indent="-208045" defTabSz="379474">
              <a:spcBef>
                <a:spcPts val="900"/>
              </a:spcBef>
              <a:buSzPct val="100000"/>
              <a:defRPr sz="1900">
                <a:latin typeface="Helvetica Neue"/>
                <a:ea typeface="Helvetica Neue"/>
                <a:cs typeface="Helvetica Neue"/>
                <a:sym typeface="Helvetica Neue"/>
              </a:defRPr>
            </a:pPr>
            <a:r>
              <a:t>Westward expansion</a:t>
            </a:r>
          </a:p>
          <a:p>
            <a:pPr marL="208045" indent="-208045" defTabSz="379474">
              <a:spcBef>
                <a:spcPts val="900"/>
              </a:spcBef>
              <a:buSzPct val="100000"/>
              <a:defRPr sz="1900">
                <a:latin typeface="Helvetica Neue"/>
                <a:ea typeface="Helvetica Neue"/>
                <a:cs typeface="Helvetica Neue"/>
                <a:sym typeface="Helvetica Neue"/>
              </a:defRPr>
            </a:pPr>
            <a:r>
              <a:t>The “American System”</a:t>
            </a:r>
          </a:p>
          <a:p>
            <a:pPr lvl="1" marL="524275" indent="-208045" defTabSz="379474">
              <a:spcBef>
                <a:spcPts val="900"/>
              </a:spcBef>
              <a:buSzPct val="100000"/>
              <a:defRPr sz="1900">
                <a:latin typeface="Helvetica Neue"/>
                <a:ea typeface="Helvetica Neue"/>
                <a:cs typeface="Helvetica Neue"/>
                <a:sym typeface="Helvetica Neue"/>
              </a:defRPr>
            </a:pPr>
            <a:r>
              <a:t>Abundant natural resources</a:t>
            </a:r>
          </a:p>
          <a:p>
            <a:pPr lvl="1" marL="524275" indent="-208045" defTabSz="379474">
              <a:spcBef>
                <a:spcPts val="900"/>
              </a:spcBef>
              <a:buSzPct val="100000"/>
              <a:defRPr sz="1900">
                <a:latin typeface="Helvetica Neue"/>
                <a:ea typeface="Helvetica Neue"/>
                <a:cs typeface="Helvetica Neue"/>
                <a:sym typeface="Helvetica Neue"/>
              </a:defRPr>
            </a:pPr>
            <a:r>
              <a:t>Very high real wages</a:t>
            </a:r>
          </a:p>
          <a:p>
            <a:pPr lvl="1" marL="524275" indent="-208045" defTabSz="379474">
              <a:spcBef>
                <a:spcPts val="900"/>
              </a:spcBef>
              <a:buSzPct val="100000"/>
              <a:defRPr sz="1900">
                <a:latin typeface="Helvetica Neue"/>
                <a:ea typeface="Helvetica Neue"/>
                <a:cs typeface="Helvetica Neue"/>
                <a:sym typeface="Helvetica Neue"/>
              </a:defRPr>
            </a:pPr>
            <a:r>
              <a:t>Focus on raising labor productivity</a:t>
            </a:r>
          </a:p>
          <a:p>
            <a:pPr lvl="2" marL="840505" indent="-208046" defTabSz="379474">
              <a:spcBef>
                <a:spcPts val="900"/>
              </a:spcBef>
              <a:buSzPct val="100000"/>
              <a:defRPr sz="1900">
                <a:latin typeface="Helvetica Neue"/>
                <a:ea typeface="Helvetica Neue"/>
                <a:cs typeface="Helvetica Neue"/>
                <a:sym typeface="Helvetica Neue"/>
              </a:defRPr>
            </a:pPr>
            <a:r>
              <a:t>Hence fast efficiency-of-labor growth</a:t>
            </a:r>
          </a:p>
          <a:p>
            <a:pPr lvl="2" marL="840505" indent="-208046" defTabSz="379474">
              <a:spcBef>
                <a:spcPts val="900"/>
              </a:spcBef>
              <a:buSzPct val="100000"/>
              <a:defRPr sz="1900">
                <a:latin typeface="Helvetica Neue"/>
                <a:ea typeface="Helvetica Neue"/>
                <a:cs typeface="Helvetica Neue"/>
                <a:sym typeface="Helvetica Neue"/>
              </a:defRPr>
            </a:pPr>
            <a:r>
              <a:t>Britain, by contrast, focused on economizing on (non-coal) raw materials</a:t>
            </a:r>
          </a:p>
        </p:txBody>
      </p:sp>
      <p:pic>
        <p:nvPicPr>
          <p:cNvPr id="63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3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36" name="Major westward expansion and &quot;Amerindian removal”…"/>
          <p:cNvSpPr txBox="1"/>
          <p:nvPr>
            <p:ph type="body" idx="4294967295"/>
          </p:nvPr>
        </p:nvSpPr>
        <p:spPr>
          <a:xfrm>
            <a:off x="444500" y="1587499"/>
            <a:ext cx="8255000" cy="4884839"/>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6"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6"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3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0"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41" name="Image" descr="Image"/>
          <p:cNvPicPr>
            <a:picLocks noChangeAspect="1"/>
          </p:cNvPicPr>
          <p:nvPr/>
        </p:nvPicPr>
        <p:blipFill>
          <a:blip r:embed="rId4">
            <a:extLst/>
          </a:blip>
          <a:stretch>
            <a:fillRect/>
          </a:stretch>
        </p:blipFill>
        <p:spPr>
          <a:xfrm>
            <a:off x="898970" y="1979859"/>
            <a:ext cx="4660903" cy="723902"/>
          </a:xfrm>
          <a:prstGeom prst="rect">
            <a:avLst/>
          </a:prstGeom>
          <a:ln w="12700">
            <a:miter lim="400000"/>
          </a:ln>
        </p:spPr>
      </p:pic>
      <p:pic>
        <p:nvPicPr>
          <p:cNvPr id="642" name="Image" descr="Image"/>
          <p:cNvPicPr>
            <a:picLocks noChangeAspect="1"/>
          </p:cNvPicPr>
          <p:nvPr/>
        </p:nvPicPr>
        <p:blipFill>
          <a:blip r:embed="rId5">
            <a:extLst/>
          </a:blip>
          <a:stretch>
            <a:fillRect/>
          </a:stretch>
        </p:blipFill>
        <p:spPr>
          <a:xfrm>
            <a:off x="898970" y="2672713"/>
            <a:ext cx="5219703" cy="698503"/>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4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6"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47"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48"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49"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50"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5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54"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55"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56"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57"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58"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6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2"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63"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64"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65"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66"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667"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7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71"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72"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73"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74"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75"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76" name="Image" descr="Image"/>
          <p:cNvPicPr>
            <a:picLocks noChangeAspect="1"/>
          </p:cNvPicPr>
          <p:nvPr/>
        </p:nvPicPr>
        <p:blipFill>
          <a:blip r:embed="rId7">
            <a:extLst/>
          </a:blip>
          <a:stretch>
            <a:fillRect/>
          </a:stretch>
        </p:blipFill>
        <p:spPr>
          <a:xfrm>
            <a:off x="898970" y="5170487"/>
            <a:ext cx="7099302" cy="1155702"/>
          </a:xfrm>
          <a:prstGeom prst="rect">
            <a:avLst/>
          </a:prstGeom>
          <a:ln w="12700">
            <a:miter lim="400000"/>
          </a:ln>
        </p:spPr>
      </p:pic>
      <p:sp>
        <p:nvSpPr>
          <p:cNvPr id="677"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Westward Expansion"/>
          <p:cNvSpPr txBox="1"/>
          <p:nvPr>
            <p:ph type="title" idx="4294967295"/>
          </p:nvPr>
        </p:nvSpPr>
        <p:spPr>
          <a:xfrm>
            <a:off x="444500" y="-1"/>
            <a:ext cx="8255000" cy="1587503"/>
          </a:xfrm>
          <a:prstGeom prst="rect">
            <a:avLst/>
          </a:prstGeom>
        </p:spPr>
        <p:txBody>
          <a:bodyPr lIns="45718" tIns="45718" rIns="45718" bIns="45718"/>
          <a:lstStyle>
            <a:lvl1pPr defTabSz="365759">
              <a:lnSpc>
                <a:spcPts val="9200"/>
              </a:lnSpc>
              <a:defRPr sz="6400">
                <a:uFill>
                  <a:solidFill>
                    <a:srgbClr val="000000"/>
                  </a:solidFill>
                </a:uFill>
              </a:defRPr>
            </a:lvl1pPr>
          </a:lstStyle>
          <a:p>
            <a:pPr/>
            <a:r>
              <a:t>Westward Expansion</a:t>
            </a:r>
          </a:p>
        </p:txBody>
      </p:sp>
      <p:sp>
        <p:nvSpPr>
          <p:cNvPr id="68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81" name="Image" descr="Image"/>
          <p:cNvPicPr>
            <a:picLocks noChangeAspect="1"/>
          </p:cNvPicPr>
          <p:nvPr/>
        </p:nvPicPr>
        <p:blipFill>
          <a:blip r:embed="rId4">
            <a:extLst/>
          </a:blip>
          <a:stretch>
            <a:fillRect/>
          </a:stretch>
        </p:blipFill>
        <p:spPr>
          <a:xfrm>
            <a:off x="444500" y="1587500"/>
            <a:ext cx="8255000" cy="4160855"/>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8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5"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86"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8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0"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91"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pic>
        <p:nvPicPr>
          <p:cNvPr id="692" name="Image" descr="Image"/>
          <p:cNvPicPr>
            <a:picLocks noChangeAspect="1"/>
          </p:cNvPicPr>
          <p:nvPr/>
        </p:nvPicPr>
        <p:blipFill>
          <a:blip r:embed="rId5">
            <a:extLst/>
          </a:blip>
          <a:stretch>
            <a:fillRect/>
          </a:stretch>
        </p:blipFill>
        <p:spPr>
          <a:xfrm>
            <a:off x="668287" y="3560762"/>
            <a:ext cx="3187701" cy="2324102"/>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9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6" name="Thus if γ→∞ then h→0.010"/>
          <p:cNvSpPr txBox="1"/>
          <p:nvPr>
            <p:ph type="body" idx="4294967295"/>
          </p:nvPr>
        </p:nvSpPr>
        <p:spPr>
          <a:xfrm>
            <a:off x="444500" y="1587500"/>
            <a:ext cx="8255000" cy="4864161"/>
          </a:xfrm>
          <a:prstGeom prst="rect">
            <a:avLst/>
          </a:prstGeom>
        </p:spPr>
        <p:txBody>
          <a:bodyPr lIns="45718" tIns="45718" rIns="45718" bIns="45718"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9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0"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4"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8"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198"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A Counterfactual"/>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A Counterfactual</a:t>
            </a:r>
          </a:p>
        </p:txBody>
      </p:sp>
      <p:sp>
        <p:nvSpPr>
          <p:cNvPr id="71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2" name="The Royal Proclamation of October 1763:…"/>
          <p:cNvSpPr txBox="1"/>
          <p:nvPr>
            <p:ph type="body" idx="4294967295"/>
          </p:nvPr>
        </p:nvSpPr>
        <p:spPr>
          <a:xfrm>
            <a:off x="444500" y="1587500"/>
            <a:ext cx="8255000" cy="4864161"/>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1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6"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17"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718"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2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2"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23"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9">
              <a:spcBef>
                <a:spcPts val="900"/>
              </a:spcBef>
              <a:buSzPct val="100000"/>
              <a:buChar char="•"/>
              <a:defRPr sz="1900">
                <a:uFillTx/>
                <a:latin typeface="Helvetica Neue"/>
                <a:ea typeface="Helvetica Neue"/>
                <a:cs typeface="Helvetica Neue"/>
                <a:sym typeface="Helvetica Neue"/>
              </a:defRPr>
            </a:pPr>
            <a:r>
              <a:t>If γ → ∞ and h=0.010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r>
              <a:t>If γ=3.0 and h=0.00667 then g=−0.00125</a:t>
            </a:r>
          </a:p>
          <a:p>
            <a:pPr marL="192505" indent="-192505" defTabSz="365759">
              <a:spcBef>
                <a:spcPts val="900"/>
              </a:spcBef>
              <a:buSzPct val="100000"/>
              <a:buChar char="•"/>
              <a:defRPr sz="1900">
                <a:uFillTx/>
                <a:latin typeface="Helvetica Neue"/>
                <a:ea typeface="Helvetica Neue"/>
                <a:cs typeface="Helvetica Neue"/>
                <a:sym typeface="Helvetica Neue"/>
              </a:defRPr>
            </a:pPr>
            <a:r>
              <a:t>If γ=1.5 and h=0.000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p>
          <a:p>
            <a:pPr marL="192505" indent="-192505" defTabSz="365759">
              <a:spcBef>
                <a:spcPts val="900"/>
              </a:spcBef>
              <a:buSzPct val="100000"/>
              <a:buChar char="•"/>
              <a:defRPr sz="190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59">
              <a:spcBef>
                <a:spcPts val="900"/>
              </a:spcBef>
              <a:buSzPct val="100000"/>
              <a:buChar char="•"/>
              <a:defRPr sz="1900">
                <a:uFillTx/>
                <a:latin typeface="Helvetica Neue"/>
                <a:ea typeface="Helvetica Neue"/>
                <a:cs typeface="Helvetica Neue"/>
                <a:sym typeface="Helvetica Neue"/>
              </a:defRPr>
            </a:pPr>
            <a:r>
              <a:t>For γ=3.0, living standards and productivity levels would have shrunk at a pace of -0.125% per year</a:t>
            </a:r>
          </a:p>
        </p:txBody>
      </p:sp>
      <p:pic>
        <p:nvPicPr>
          <p:cNvPr id="724"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2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8"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29" name="Of course, a poorer America would probably have seen fewer immigrants.…"/>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a:uFillTx/>
                <a:latin typeface="Helvetica Neue"/>
                <a:ea typeface="Helvetica Neue"/>
                <a:cs typeface="Helvetica Neue"/>
                <a:sym typeface="Helvetica Neue"/>
              </a:defRPr>
            </a:pPr>
            <a:r>
              <a:t>But it might not have seen that many fewer immigrants. </a:t>
            </a:r>
          </a:p>
          <a:p>
            <a:pPr lvl="1" marL="491087" indent="-190097" defTabSz="361188">
              <a:spcBef>
                <a:spcPts val="900"/>
              </a:spcBef>
              <a:buSzPct val="100000"/>
              <a:buChar char="•"/>
              <a:defRPr>
                <a:uFillTx/>
                <a:latin typeface="Helvetica Neue"/>
                <a:ea typeface="Helvetica Neue"/>
                <a:cs typeface="Helvetica Neue"/>
                <a:sym typeface="Helvetica Neue"/>
              </a:defRPr>
            </a:pPr>
            <a:r>
              <a:t>It would no longer have been quite as attractive to move from Britain to America over 1760 to 1860. </a:t>
            </a:r>
          </a:p>
          <a:p>
            <a:pPr lvl="1" marL="491087" indent="-190097" defTabSz="361188">
              <a:spcBef>
                <a:spcPts val="900"/>
              </a:spcBef>
              <a:buSzPct val="100000"/>
              <a:buChar char="•"/>
              <a:defRPr>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730"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Trail of Tears’"/>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“Trail of Tears’</a:t>
            </a:r>
          </a:p>
        </p:txBody>
      </p:sp>
      <p:sp>
        <p:nvSpPr>
          <p:cNvPr id="73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34" name="6a00e551f080038834022ad3964981200d.png" descr="6a00e551f080038834022ad3964981200d.png"/>
          <p:cNvPicPr>
            <a:picLocks noChangeAspect="1"/>
          </p:cNvPicPr>
          <p:nvPr/>
        </p:nvPicPr>
        <p:blipFill>
          <a:blip r:embed="rId4">
            <a:extLst/>
          </a:blip>
          <a:stretch>
            <a:fillRect/>
          </a:stretch>
        </p:blipFill>
        <p:spPr>
          <a:xfrm>
            <a:off x="807689" y="1587500"/>
            <a:ext cx="7620002" cy="4533900"/>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7" name="A large chunk of America's pre-1860 visible growing prosperity was based not just on African-American slavery, but also on &quot;Amerindian removal&quot;"/>
          <p:cNvSpPr txBox="1"/>
          <p:nvPr/>
        </p:nvSpPr>
        <p:spPr>
          <a:xfrm>
            <a:off x="444500" y="17820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740"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741"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Late Nineteenth-Early Twentieth Century: “Great Traverse”"/>
          <p:cNvSpPr txBox="1"/>
          <p:nvPr>
            <p:ph type="title" idx="4294967295"/>
          </p:nvPr>
        </p:nvSpPr>
        <p:spPr>
          <a:xfrm>
            <a:off x="444500" y="-1"/>
            <a:ext cx="8255000" cy="1587503"/>
          </a:xfrm>
          <a:prstGeom prst="rect">
            <a:avLst/>
          </a:prstGeom>
        </p:spPr>
        <p:txBody>
          <a:bodyPr lIns="45718" tIns="45718" rIns="45718" bIns="45718"/>
          <a:lstStyle>
            <a:lvl1pPr defTabSz="239891">
              <a:lnSpc>
                <a:spcPts val="6000"/>
              </a:lnSpc>
              <a:defRPr sz="4158">
                <a:uFill>
                  <a:solidFill>
                    <a:srgbClr val="000000"/>
                  </a:solidFill>
                </a:uFill>
              </a:defRPr>
            </a:lvl1pPr>
          </a:lstStyle>
          <a:p>
            <a:pPr/>
            <a:r>
              <a:t>Late Nineteenth-Early Twentieth Century: “Great Traverse”</a:t>
            </a:r>
          </a:p>
        </p:txBody>
      </p:sp>
      <p:sp>
        <p:nvSpPr>
          <p:cNvPr id="74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45" name="Invention of the industrial research lab…"/>
          <p:cNvSpPr txBox="1"/>
          <p:nvPr>
            <p:ph type="body" sz="half" idx="4294967295"/>
          </p:nvPr>
        </p:nvSpPr>
        <p:spPr>
          <a:xfrm>
            <a:off x="444500" y="1587500"/>
            <a:ext cx="3810000" cy="4762500"/>
          </a:xfrm>
          <a:prstGeom prst="rect">
            <a:avLst/>
          </a:prstGeom>
        </p:spPr>
        <p:txBody>
          <a:bodyPr lIns="45718" tIns="45718" rIns="45718" bIns="45718" anchor="t"/>
          <a:lstStyle/>
          <a:p>
            <a:pPr marL="198019" indent="-198019" defTabSz="361188">
              <a:spcBef>
                <a:spcPts val="900"/>
              </a:spcBef>
              <a:buSzPct val="100000"/>
              <a:defRPr sz="1800">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00">
                <a:latin typeface="Helvetica Neue"/>
                <a:ea typeface="Helvetica Neue"/>
                <a:cs typeface="Helvetica Neue"/>
                <a:sym typeface="Helvetica Neue"/>
              </a:defRPr>
            </a:pPr>
            <a:r>
              <a:t>First globalization</a:t>
            </a:r>
          </a:p>
          <a:p>
            <a:pPr marL="198019" indent="-198019" defTabSz="361188">
              <a:spcBef>
                <a:spcPts val="900"/>
              </a:spcBef>
              <a:buSzPct val="100000"/>
              <a:defRPr sz="1800">
                <a:latin typeface="Helvetica Neue"/>
                <a:ea typeface="Helvetica Neue"/>
                <a:cs typeface="Helvetica Neue"/>
                <a:sym typeface="Helvetica Neue"/>
              </a:defRPr>
            </a:pPr>
            <a:r>
              <a:t>Technologies of Second Industrial Revolution</a:t>
            </a:r>
          </a:p>
          <a:p>
            <a:pPr lvl="1" marL="499008" indent="-198019" defTabSz="361188">
              <a:spcBef>
                <a:spcPts val="900"/>
              </a:spcBef>
              <a:buSzPct val="100000"/>
              <a:defRPr sz="1800">
                <a:latin typeface="Helvetica Neue"/>
                <a:ea typeface="Helvetica Neue"/>
                <a:cs typeface="Helvetica Neue"/>
                <a:sym typeface="Helvetica Neue"/>
              </a:defRPr>
            </a:pPr>
            <a:r>
              <a:t>Economies of scale and mass production</a:t>
            </a:r>
          </a:p>
          <a:p>
            <a:pPr lvl="1" marL="499008" indent="-198019" defTabSz="361188">
              <a:spcBef>
                <a:spcPts val="900"/>
              </a:spcBef>
              <a:buSzPct val="100000"/>
              <a:defRPr sz="1800">
                <a:latin typeface="Helvetica Neue"/>
                <a:ea typeface="Helvetica Neue"/>
                <a:cs typeface="Helvetica Neue"/>
                <a:sym typeface="Helvetica Neue"/>
              </a:defRPr>
            </a:pPr>
            <a:r>
              <a:t>Falling price of capital goods</a:t>
            </a:r>
          </a:p>
          <a:p>
            <a:pPr lvl="1" marL="499008" indent="-198019" defTabSz="361188">
              <a:spcBef>
                <a:spcPts val="900"/>
              </a:spcBef>
              <a:buSzPct val="100000"/>
              <a:defRPr sz="1800">
                <a:latin typeface="Helvetica Neue"/>
                <a:ea typeface="Helvetica Neue"/>
                <a:cs typeface="Helvetica Neue"/>
                <a:sym typeface="Helvetica Neue"/>
              </a:defRPr>
            </a:pPr>
            <a:r>
              <a:t>Greater savings effort</a:t>
            </a:r>
          </a:p>
          <a:p>
            <a:pPr marL="198019" indent="-198019" defTabSz="361188">
              <a:spcBef>
                <a:spcPts val="900"/>
              </a:spcBef>
              <a:buSzPct val="100000"/>
              <a:defRPr sz="1800">
                <a:latin typeface="Helvetica Neue"/>
                <a:ea typeface="Helvetica Neue"/>
                <a:cs typeface="Helvetica Neue"/>
                <a:sym typeface="Helvetica Neue"/>
              </a:defRPr>
            </a:pPr>
            <a:r>
              <a:t>Plus mass immigration</a:t>
            </a:r>
          </a:p>
          <a:p>
            <a:pPr marL="198019" indent="-198019" defTabSz="361188">
              <a:spcBef>
                <a:spcPts val="900"/>
              </a:spcBef>
              <a:buSzPct val="100000"/>
              <a:defRPr sz="1800">
                <a:latin typeface="Helvetica Neue"/>
                <a:ea typeface="Helvetica Neue"/>
                <a:cs typeface="Helvetica Neue"/>
                <a:sym typeface="Helvetica Neue"/>
              </a:defRPr>
            </a:pPr>
            <a:r>
              <a:t>Rapidly rising inequality</a:t>
            </a:r>
          </a:p>
          <a:p>
            <a:pPr lvl="1" marL="499008" indent="-198019" defTabSz="361188">
              <a:spcBef>
                <a:spcPts val="900"/>
              </a:spcBef>
              <a:buSzPct val="100000"/>
              <a:defRPr sz="1800">
                <a:latin typeface="Helvetica Neue"/>
                <a:ea typeface="Helvetica Neue"/>
                <a:cs typeface="Helvetica Neue"/>
                <a:sym typeface="Helvetica Neue"/>
              </a:defRPr>
            </a:pPr>
            <a:r>
              <a:t>Or was it? Emancipation…</a:t>
            </a:r>
          </a:p>
        </p:txBody>
      </p:sp>
      <p:pic>
        <p:nvPicPr>
          <p:cNvPr id="74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4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0"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lvl1pPr marL="250657" indent="-250657" defTabSz="457200">
              <a:spcBef>
                <a:spcPts val="1200"/>
              </a:spcBef>
              <a:buSzPct val="100000"/>
              <a:defRPr>
                <a:latin typeface="Helvetica Neue"/>
                <a:ea typeface="Helvetica Neue"/>
                <a:cs typeface="Helvetica Neue"/>
                <a:sym typeface="Helvetica Neue"/>
              </a:defRPr>
            </a:lvl1pPr>
            <a:lvl2pPr marL="631656"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75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5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5"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6"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75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01"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5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0"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30604" indent="-230604" defTabSz="420623">
              <a:spcBef>
                <a:spcPts val="1100"/>
              </a:spcBef>
              <a:buSzPct val="100000"/>
              <a:defRPr sz="2200">
                <a:latin typeface="Helvetica Neue"/>
                <a:ea typeface="Helvetica Neue"/>
                <a:cs typeface="Helvetica Neue"/>
                <a:sym typeface="Helvetica Neue"/>
              </a:defRPr>
            </a:pPr>
            <a:r>
              <a:t>Lowered deprecation rate δ</a:t>
            </a:r>
          </a:p>
          <a:p>
            <a:pPr lvl="1" marL="581124" indent="-230604" defTabSz="420623">
              <a:spcBef>
                <a:spcPts val="1100"/>
              </a:spcBef>
              <a:buSzPct val="100000"/>
              <a:defRPr sz="2200">
                <a:latin typeface="Helvetica Neue"/>
                <a:ea typeface="Helvetica Neue"/>
                <a:cs typeface="Helvetica Neue"/>
                <a:sym typeface="Helvetica Neue"/>
              </a:defRPr>
            </a:pPr>
            <a:r>
              <a:t>From 5% to 3% per year</a:t>
            </a:r>
          </a:p>
          <a:p>
            <a:pPr marL="230604" indent="-230604" defTabSz="420623">
              <a:spcBef>
                <a:spcPts val="1100"/>
              </a:spcBef>
              <a:buSzPct val="100000"/>
              <a:defRPr sz="2200">
                <a:latin typeface="Helvetica Neue"/>
                <a:ea typeface="Helvetica Neue"/>
                <a:cs typeface="Helvetica Neue"/>
                <a:sym typeface="Helvetica Neue"/>
              </a:defRPr>
            </a:pPr>
            <a:r>
              <a:t>Increased savings rate s</a:t>
            </a:r>
          </a:p>
          <a:p>
            <a:pPr marL="230604" indent="-230604" defTabSz="420623">
              <a:spcBef>
                <a:spcPts val="1100"/>
              </a:spcBef>
              <a:buSzPct val="100000"/>
              <a:defRPr sz="2200">
                <a:latin typeface="Helvetica Neue"/>
                <a:ea typeface="Helvetica Neue"/>
                <a:cs typeface="Helvetica Neue"/>
                <a:sym typeface="Helvetica Neue"/>
              </a:defRPr>
            </a:pPr>
            <a:r>
              <a:t>Capital-output ratio goes from 2.5 to 4 across 70 years</a:t>
            </a:r>
          </a:p>
          <a:p>
            <a:pPr marL="230604" indent="-230604" defTabSz="420623">
              <a:spcBef>
                <a:spcPts val="1100"/>
              </a:spcBef>
              <a:buSzPct val="100000"/>
              <a:defRPr sz="2200">
                <a:latin typeface="Helvetica Neue"/>
                <a:ea typeface="Helvetica Neue"/>
                <a:cs typeface="Helvetica Neue"/>
                <a:sym typeface="Helvetica Neue"/>
              </a:defRPr>
            </a:pPr>
            <a:r>
              <a:t>with an α=1, output-per-worker proportional to the capital-output ratio</a:t>
            </a:r>
          </a:p>
          <a:p>
            <a:pPr lvl="1" marL="581124" indent="-230604" defTabSz="420623">
              <a:spcBef>
                <a:spcPts val="1100"/>
              </a:spcBef>
              <a:buSzPct val="100000"/>
              <a:defRPr sz="2200">
                <a:latin typeface="Helvetica Neue"/>
                <a:ea typeface="Helvetica Neue"/>
                <a:cs typeface="Helvetica Neue"/>
                <a:sym typeface="Helvetica Neue"/>
              </a:defRPr>
            </a:pPr>
            <a:r>
              <a:t>ln(4/2.5)/70 = 0.007</a:t>
            </a:r>
          </a:p>
          <a:p>
            <a:pPr lvl="1" marL="581124" indent="-230604" defTabSz="420623">
              <a:spcBef>
                <a:spcPts val="1100"/>
              </a:spcBef>
              <a:buSzPct val="100000"/>
              <a:defRPr sz="2200">
                <a:latin typeface="Helvetica Neue"/>
                <a:ea typeface="Helvetica Neue"/>
                <a:cs typeface="Helvetica Neue"/>
                <a:sym typeface="Helvetica Neue"/>
              </a:defRPr>
            </a:pPr>
            <a:r>
              <a:t>g = 0.9%/year</a:t>
            </a:r>
          </a:p>
        </p:txBody>
      </p:sp>
      <p:pic>
        <p:nvPicPr>
          <p:cNvPr id="76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6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5" name="Capital-output ratio goes from 2.5 to 4 across 70 years…"/>
          <p:cNvSpPr txBox="1"/>
          <p:nvPr>
            <p:ph type="body" sz="half" idx="4294967295"/>
          </p:nvPr>
        </p:nvSpPr>
        <p:spPr>
          <a:xfrm>
            <a:off x="444500" y="1587500"/>
            <a:ext cx="3810000" cy="4762500"/>
          </a:xfrm>
          <a:prstGeom prst="rect">
            <a:avLst/>
          </a:prstGeom>
        </p:spPr>
        <p:txBody>
          <a:bodyPr lIns="45718" tIns="45718" rIns="45718" bIns="45718" anchor="t"/>
          <a:lstStyle/>
          <a:p>
            <a:pPr marL="190500" indent="-190500" defTabSz="347472">
              <a:spcBef>
                <a:spcPts val="900"/>
              </a:spcBef>
              <a:buSzPct val="100000"/>
              <a:defRPr sz="1800">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00">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00">
                <a:latin typeface="Helvetica Neue"/>
                <a:ea typeface="Helvetica Neue"/>
                <a:cs typeface="Helvetica Neue"/>
                <a:sym typeface="Helvetica Neue"/>
              </a:defRPr>
            </a:pPr>
            <a:r>
              <a:t>ln(4/2.5)/70 = 0.007</a:t>
            </a:r>
          </a:p>
          <a:p>
            <a:pPr lvl="1" marL="480059" indent="-190500" defTabSz="347472">
              <a:spcBef>
                <a:spcPts val="900"/>
              </a:spcBef>
              <a:buSzPct val="100000"/>
              <a:defRPr sz="1800">
                <a:latin typeface="Helvetica Neue"/>
                <a:ea typeface="Helvetica Neue"/>
                <a:cs typeface="Helvetica Neue"/>
                <a:sym typeface="Helvetica Neue"/>
              </a:defRPr>
            </a:pPr>
            <a:r>
              <a:t>g = 0.9%/year</a:t>
            </a:r>
          </a:p>
          <a:p>
            <a:pPr marL="190500" indent="-190500" defTabSz="347472">
              <a:spcBef>
                <a:spcPts val="900"/>
              </a:spcBef>
              <a:buSzPct val="100000"/>
              <a:defRPr sz="1800">
                <a:latin typeface="Helvetica Neue"/>
                <a:ea typeface="Helvetica Neue"/>
                <a:cs typeface="Helvetica Neue"/>
                <a:sym typeface="Helvetica Neue"/>
              </a:defRPr>
            </a:pPr>
            <a:r>
              <a:t>Second Industrial Revolution</a:t>
            </a:r>
          </a:p>
          <a:p>
            <a:pPr marL="190500" indent="-190500" defTabSz="347472">
              <a:spcBef>
                <a:spcPts val="900"/>
              </a:spcBef>
              <a:buSzPct val="100000"/>
              <a:defRPr sz="1800">
                <a:latin typeface="Helvetica Neue"/>
                <a:ea typeface="Helvetica Neue"/>
                <a:cs typeface="Helvetica Neue"/>
                <a:sym typeface="Helvetica Neue"/>
              </a:defRPr>
            </a:pPr>
            <a:r>
              <a:t>Large managerial corporation</a:t>
            </a:r>
          </a:p>
          <a:p>
            <a:pPr marL="190500" indent="-190500" defTabSz="347472">
              <a:spcBef>
                <a:spcPts val="900"/>
              </a:spcBef>
              <a:buSzPct val="100000"/>
              <a:defRPr sz="1800">
                <a:latin typeface="Helvetica Neue"/>
                <a:ea typeface="Helvetica Neue"/>
                <a:cs typeface="Helvetica Neue"/>
                <a:sym typeface="Helvetica Neue"/>
              </a:defRPr>
            </a:pPr>
            <a:r>
              <a:t>Large-scale investment banking</a:t>
            </a:r>
          </a:p>
          <a:p>
            <a:pPr marL="190500" indent="-190500" defTabSz="347472">
              <a:spcBef>
                <a:spcPts val="900"/>
              </a:spcBef>
              <a:buSzPct val="100000"/>
              <a:defRPr sz="1800">
                <a:latin typeface="Helvetica Neue"/>
                <a:ea typeface="Helvetica Neue"/>
                <a:cs typeface="Helvetica Neue"/>
                <a:sym typeface="Helvetica Neue"/>
              </a:defRPr>
            </a:pPr>
            <a:r>
              <a:t>Industrial research lab</a:t>
            </a:r>
          </a:p>
          <a:p>
            <a:pPr marL="190500" indent="-190500" defTabSz="347472">
              <a:spcBef>
                <a:spcPts val="900"/>
              </a:spcBef>
              <a:buSzPct val="100000"/>
              <a:defRPr sz="1800">
                <a:latin typeface="Helvetica Neue"/>
                <a:ea typeface="Helvetica Neue"/>
                <a:cs typeface="Helvetica Neue"/>
                <a:sym typeface="Helvetica Neue"/>
              </a:defRPr>
            </a:pPr>
            <a:r>
              <a:t>Continent-wide market</a:t>
            </a:r>
          </a:p>
          <a:p>
            <a:pPr marL="190500" indent="-190500" defTabSz="347472">
              <a:spcBef>
                <a:spcPts val="900"/>
              </a:spcBef>
              <a:buSzPct val="100000"/>
              <a:defRPr sz="1800">
                <a:latin typeface="Helvetica Neue"/>
                <a:ea typeface="Helvetica Neue"/>
                <a:cs typeface="Helvetica Neue"/>
                <a:sym typeface="Helvetica Neue"/>
              </a:defRPr>
            </a:pPr>
            <a:r>
              <a:t>Globalization</a:t>
            </a:r>
          </a:p>
        </p:txBody>
      </p:sp>
      <p:pic>
        <p:nvPicPr>
          <p:cNvPr id="76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76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0"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77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77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5"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77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779"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780"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Catch Our Breath…"/>
          <p:cNvSpPr txBox="1"/>
          <p:nvPr>
            <p:ph type="title"/>
          </p:nvPr>
        </p:nvSpPr>
        <p:spPr>
          <a:xfrm>
            <a:off x="276457" y="-3"/>
            <a:ext cx="8572501" cy="1270005"/>
          </a:xfrm>
          <a:prstGeom prst="rect">
            <a:avLst/>
          </a:prstGeom>
        </p:spPr>
        <p:txBody>
          <a:bodyPr/>
          <a:lstStyle/>
          <a:p>
            <a:pPr/>
            <a:r>
              <a:t>Notes</a:t>
            </a:r>
          </a:p>
        </p:txBody>
      </p:sp>
      <p:sp>
        <p:nvSpPr>
          <p:cNvPr id="783"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784"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04" name="Image" descr="Image"/>
          <p:cNvPicPr>
            <a:picLocks noChangeAspect="1"/>
          </p:cNvPicPr>
          <p:nvPr/>
        </p:nvPicPr>
        <p:blipFill>
          <a:blip r:embed="rId2">
            <a:extLst/>
          </a:blip>
          <a:stretch>
            <a:fillRect/>
          </a:stretch>
        </p:blipFill>
        <p:spPr>
          <a:xfrm>
            <a:off x="144710" y="2320734"/>
            <a:ext cx="6380518" cy="4423348"/>
          </a:xfrm>
          <a:prstGeom prst="rect">
            <a:avLst/>
          </a:prstGeom>
          <a:ln w="12700">
            <a:miter lim="400000"/>
          </a:ln>
        </p:spPr>
      </p:pic>
      <p:pic>
        <p:nvPicPr>
          <p:cNvPr id="205" name="Image" descr="Image"/>
          <p:cNvPicPr>
            <a:picLocks noChangeAspect="1"/>
          </p:cNvPicPr>
          <p:nvPr/>
        </p:nvPicPr>
        <p:blipFill>
          <a:blip r:embed="rId3">
            <a:extLst/>
          </a:blip>
          <a:stretch>
            <a:fillRect/>
          </a:stretch>
        </p:blipFill>
        <p:spPr>
          <a:xfrm>
            <a:off x="2572983" y="2381091"/>
            <a:ext cx="6380517" cy="4362991"/>
          </a:xfrm>
          <a:prstGeom prst="rect">
            <a:avLst/>
          </a:prstGeom>
          <a:ln w="12700">
            <a:miter lim="400000"/>
          </a:ln>
        </p:spPr>
      </p:pic>
      <p:pic>
        <p:nvPicPr>
          <p:cNvPr id="206" name="Image" descr="Image"/>
          <p:cNvPicPr>
            <a:picLocks noChangeAspect="1"/>
          </p:cNvPicPr>
          <p:nvPr/>
        </p:nvPicPr>
        <p:blipFill>
          <a:blip r:embed="rId4">
            <a:extLst/>
          </a:blip>
          <a:stretch>
            <a:fillRect/>
          </a:stretch>
        </p:blipFill>
        <p:spPr>
          <a:xfrm>
            <a:off x="1334631" y="1587500"/>
            <a:ext cx="6269782" cy="476221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hirty Glorious Years"/>
          <p:cNvSpPr txBox="1"/>
          <p:nvPr>
            <p:ph type="title"/>
          </p:nvPr>
        </p:nvSpPr>
        <p:spPr>
          <a:xfrm>
            <a:off x="314537" y="0"/>
            <a:ext cx="8501531" cy="1152994"/>
          </a:xfrm>
          <a:prstGeom prst="rect">
            <a:avLst/>
          </a:prstGeom>
        </p:spPr>
        <p:txBody>
          <a:bodyPr/>
          <a:lstStyle>
            <a:lvl1pPr defTabSz="174821">
              <a:defRPr b="1" sz="3640">
                <a:solidFill>
                  <a:srgbClr val="800000"/>
                </a:solidFill>
                <a:latin typeface="+mj-lt"/>
                <a:ea typeface="+mj-ea"/>
                <a:cs typeface="+mj-cs"/>
                <a:sym typeface="Helvetica"/>
              </a:defRPr>
            </a:lvl1pPr>
          </a:lstStyle>
          <a:p>
            <a:pPr/>
            <a:r>
              <a:t>Globalization, Technology, and Organization</a:t>
            </a:r>
          </a:p>
        </p:txBody>
      </p:sp>
      <p:sp>
        <p:nvSpPr>
          <p:cNvPr id="130"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432602">
              <a:spcBef>
                <a:spcPts val="900"/>
              </a:spcBef>
              <a:buSzTx/>
              <a:buNone/>
              <a:defRPr b="1" sz="2988">
                <a:uFill>
                  <a:solidFill>
                    <a:srgbClr val="000000"/>
                  </a:solidFill>
                </a:uFill>
                <a:latin typeface="+mj-lt"/>
                <a:ea typeface="+mj-ea"/>
                <a:cs typeface="+mj-cs"/>
                <a:sym typeface="Helvetica"/>
              </a:defRPr>
            </a:pPr>
            <a:r>
              <a:t>Income distribution:</a:t>
            </a:r>
          </a:p>
          <a:p>
            <a:pPr marL="299586" indent="-299586" defTabSz="432602">
              <a:spcBef>
                <a:spcPts val="900"/>
              </a:spcBef>
              <a:buSzPct val="100000"/>
              <a:defRPr sz="1992">
                <a:uFill>
                  <a:solidFill>
                    <a:srgbClr val="000000"/>
                  </a:solidFill>
                </a:uFill>
                <a:latin typeface="Times New Roman"/>
                <a:ea typeface="Times New Roman"/>
                <a:cs typeface="Times New Roman"/>
                <a:sym typeface="Times New Roman"/>
              </a:defRPr>
            </a:pPr>
            <a:r>
              <a:t>Steep fall in demand for “lesser-skilled” workers in the global north 1975-1995</a:t>
            </a:r>
          </a:p>
          <a:p>
            <a:pPr lvl="1" marL="615816" indent="-299586" defTabSz="432602">
              <a:spcBef>
                <a:spcPts val="900"/>
              </a:spcBef>
              <a:buSzPct val="100000"/>
              <a:defRPr sz="1992">
                <a:uFill>
                  <a:solidFill>
                    <a:srgbClr val="000000"/>
                  </a:solidFill>
                </a:uFill>
                <a:latin typeface="Times New Roman"/>
                <a:ea typeface="Times New Roman"/>
                <a:cs typeface="Times New Roman"/>
                <a:sym typeface="Times New Roman"/>
              </a:defRPr>
            </a:pPr>
            <a:r>
              <a:t>Blamed by both left and right on increasing world trade</a:t>
            </a:r>
          </a:p>
          <a:p>
            <a:pPr lvl="1" marL="615816" indent="-299586" defTabSz="432602">
              <a:spcBef>
                <a:spcPts val="900"/>
              </a:spcBef>
              <a:buSzPct val="100000"/>
              <a:defRPr sz="1992">
                <a:uFill>
                  <a:solidFill>
                    <a:srgbClr val="000000"/>
                  </a:solidFill>
                </a:uFill>
                <a:latin typeface="Times New Roman"/>
                <a:ea typeface="Times New Roman"/>
                <a:cs typeface="Times New Roman"/>
                <a:sym typeface="Times New Roman"/>
              </a:defRPr>
            </a:pPr>
            <a:r>
              <a:t>A striking turnaround from 1960s and 1970s</a:t>
            </a:r>
          </a:p>
          <a:p>
            <a:pPr marL="299586" indent="-299586" defTabSz="432602">
              <a:spcBef>
                <a:spcPts val="900"/>
              </a:spcBef>
              <a:buSzPct val="100000"/>
              <a:defRPr sz="1992">
                <a:uFill>
                  <a:solidFill>
                    <a:srgbClr val="000000"/>
                  </a:solidFill>
                </a:uFill>
                <a:latin typeface="Times New Roman"/>
                <a:ea typeface="Times New Roman"/>
                <a:cs typeface="Times New Roman"/>
                <a:sym typeface="Times New Roman"/>
              </a:defRPr>
            </a:pPr>
            <a:r>
              <a:t>Was this argument right?</a:t>
            </a:r>
          </a:p>
          <a:p>
            <a:pPr lvl="1" marL="615816" indent="-299586" defTabSz="432602">
              <a:spcBef>
                <a:spcPts val="900"/>
              </a:spcBef>
              <a:buSzPct val="100000"/>
              <a:defRPr sz="1992">
                <a:uFill>
                  <a:solidFill>
                    <a:srgbClr val="000000"/>
                  </a:solidFill>
                </a:uFill>
                <a:latin typeface="Times New Roman"/>
                <a:ea typeface="Times New Roman"/>
                <a:cs typeface="Times New Roman"/>
                <a:sym typeface="Times New Roman"/>
              </a:defRPr>
            </a:pPr>
            <a:r>
              <a:t>Trade deficits?</a:t>
            </a:r>
          </a:p>
          <a:p>
            <a:pPr lvl="1" marL="615816" indent="-299586" defTabSz="432602">
              <a:spcBef>
                <a:spcPts val="900"/>
              </a:spcBef>
              <a:buSzPct val="100000"/>
              <a:defRPr sz="1992">
                <a:uFill>
                  <a:solidFill>
                    <a:srgbClr val="000000"/>
                  </a:solidFill>
                </a:uFill>
                <a:latin typeface="Times New Roman"/>
                <a:ea typeface="Times New Roman"/>
                <a:cs typeface="Times New Roman"/>
                <a:sym typeface="Times New Roman"/>
              </a:defRPr>
            </a:pPr>
            <a:r>
              <a:t>But average wage rising in countries exporting to the U.S.</a:t>
            </a:r>
          </a:p>
          <a:p>
            <a:pPr marL="299586" indent="-299586" defTabSz="432602">
              <a:spcBef>
                <a:spcPts val="900"/>
              </a:spcBef>
              <a:buSzPct val="100000"/>
              <a:defRPr sz="1992">
                <a:uFill>
                  <a:solidFill>
                    <a:srgbClr val="000000"/>
                  </a:solidFill>
                </a:uFill>
                <a:latin typeface="Times New Roman"/>
                <a:ea typeface="Times New Roman"/>
                <a:cs typeface="Times New Roman"/>
                <a:sym typeface="Times New Roman"/>
              </a:defRPr>
            </a:pPr>
            <a:r>
              <a:t>Countries joined the global north faster than countries became exporters</a:t>
            </a:r>
          </a:p>
          <a:p>
            <a:pPr lvl="1" marL="615816" indent="-299586" defTabSz="432602">
              <a:spcBef>
                <a:spcPts val="900"/>
              </a:spcBef>
              <a:buSzPct val="100000"/>
              <a:defRPr sz="1992">
                <a:uFill>
                  <a:solidFill>
                    <a:srgbClr val="000000"/>
                  </a:solidFill>
                </a:uFill>
                <a:latin typeface="Times New Roman"/>
                <a:ea typeface="Times New Roman"/>
                <a:cs typeface="Times New Roman"/>
                <a:sym typeface="Times New Roman"/>
              </a:defRPr>
            </a:pPr>
          </a:p>
          <a:p>
            <a:pPr marL="299586" indent="-299586" defTabSz="432602">
              <a:spcBef>
                <a:spcPts val="900"/>
              </a:spcBef>
              <a:buSzPct val="100000"/>
              <a:defRPr sz="1992">
                <a:uFill>
                  <a:solidFill>
                    <a:srgbClr val="000000"/>
                  </a:solidFill>
                </a:uFill>
                <a:latin typeface="Times New Roman"/>
                <a:ea typeface="Times New Roman"/>
                <a:cs typeface="Times New Roman"/>
                <a:sym typeface="Times New Roman"/>
              </a:defRPr>
            </a:pPr>
          </a:p>
          <a:p>
            <a:pPr marL="0" indent="0" defTabSz="432602">
              <a:spcBef>
                <a:spcPts val="900"/>
              </a:spcBef>
              <a:buSzTx/>
              <a:buNone/>
              <a:defRPr sz="1328">
                <a:uFill>
                  <a:solidFill>
                    <a:srgbClr val="000000"/>
                  </a:solidFill>
                </a:uFill>
                <a:latin typeface="Times New Roman"/>
                <a:ea typeface="Times New Roman"/>
                <a:cs typeface="Times New Roman"/>
                <a:sym typeface="Times New Roman"/>
              </a:defRPr>
            </a:pPr>
          </a:p>
          <a:p>
            <a:pPr marL="0" indent="0" defTabSz="432602">
              <a:spcBef>
                <a:spcPts val="900"/>
              </a:spcBef>
              <a:buSzTx/>
              <a:buNone/>
              <a:defRPr sz="1328">
                <a:uFill>
                  <a:solidFill>
                    <a:srgbClr val="000000"/>
                  </a:solidFill>
                </a:uFill>
                <a:latin typeface="Times New Roman"/>
                <a:ea typeface="Times New Roman"/>
                <a:cs typeface="Times New Roman"/>
                <a:sym typeface="Times New Roman"/>
              </a:defRPr>
            </a:pPr>
            <a:r>
              <a:t>17:00 minutes of audio</a:t>
            </a:r>
          </a:p>
        </p:txBody>
      </p:sp>
      <p:sp>
        <p:nvSpPr>
          <p:cNvPr id="131"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3" y="60965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9251663"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15"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16"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17"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18"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19"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20"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31"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34"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37"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40"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41"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esent at the Creation"/>
          <p:cNvSpPr txBox="1"/>
          <p:nvPr>
            <p:ph type="title"/>
          </p:nvPr>
        </p:nvSpPr>
        <p:spPr>
          <a:xfrm>
            <a:off x="124795" y="-1"/>
            <a:ext cx="8890001" cy="1261271"/>
          </a:xfrm>
          <a:prstGeom prst="rect">
            <a:avLst/>
          </a:prstGeom>
        </p:spPr>
        <p:txBody>
          <a:bodyPr/>
          <a:lstStyle>
            <a:lvl1pPr defTabSz="259231">
              <a:defRPr sz="4536"/>
            </a:lvl1pPr>
          </a:lstStyle>
          <a:p>
            <a:pPr/>
            <a:r>
              <a:t>Why the Decline in Blue-Collar Jobs?</a:t>
            </a:r>
          </a:p>
        </p:txBody>
      </p:sp>
      <p:sp>
        <p:nvSpPr>
          <p:cNvPr id="13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5527">
              <a:spcBef>
                <a:spcPts val="1100"/>
              </a:spcBef>
              <a:buSzTx/>
              <a:buNone/>
              <a:defRPr b="1" sz="2970">
                <a:latin typeface="+mj-lt"/>
                <a:ea typeface="+mj-ea"/>
                <a:cs typeface="+mj-cs"/>
                <a:sym typeface="Helvetica"/>
              </a:defRPr>
            </a:pPr>
            <a:r>
              <a:t>Regional shifts in the United States</a:t>
            </a:r>
          </a:p>
          <a:p>
            <a:pPr marL="155485" indent="-155485" defTabSz="215527">
              <a:spcBef>
                <a:spcPts val="1100"/>
              </a:spcBef>
              <a:defRPr sz="2376">
                <a:latin typeface="Times New Roman"/>
                <a:ea typeface="Times New Roman"/>
                <a:cs typeface="Times New Roman"/>
                <a:sym typeface="Times New Roman"/>
              </a:defRPr>
            </a:pPr>
            <a:r>
              <a:t>The decline of New England manufacturing</a:t>
            </a:r>
          </a:p>
          <a:p>
            <a:pPr lvl="1" marL="388714" indent="-155485" defTabSz="215527">
              <a:spcBef>
                <a:spcPts val="1100"/>
              </a:spcBef>
              <a:defRPr sz="2376">
                <a:latin typeface="Times New Roman"/>
                <a:ea typeface="Times New Roman"/>
                <a:cs typeface="Times New Roman"/>
                <a:sym typeface="Times New Roman"/>
              </a:defRPr>
            </a:pPr>
            <a:r>
              <a:t>Brockton, MA-South Paris, ME-and then the jobs went to NC</a:t>
            </a:r>
          </a:p>
          <a:p>
            <a:pPr marL="155485" indent="-155485" defTabSz="215527">
              <a:spcBef>
                <a:spcPts val="1100"/>
              </a:spcBef>
              <a:defRPr sz="2376">
                <a:latin typeface="Times New Roman"/>
                <a:ea typeface="Times New Roman"/>
                <a:cs typeface="Times New Roman"/>
                <a:sym typeface="Times New Roman"/>
              </a:defRPr>
            </a:pPr>
            <a:r>
              <a:t>Lakeland, FL</a:t>
            </a:r>
          </a:p>
          <a:p>
            <a:pPr lvl="1" marL="388714" indent="-155485" defTabSz="215527">
              <a:spcBef>
                <a:spcPts val="1100"/>
              </a:spcBef>
              <a:defRPr sz="2376">
                <a:latin typeface="Times New Roman"/>
                <a:ea typeface="Times New Roman"/>
                <a:cs typeface="Times New Roman"/>
                <a:sym typeface="Times New Roman"/>
              </a:defRPr>
            </a:pPr>
            <a:r>
              <a:t>Wellman-Lord company</a:t>
            </a:r>
          </a:p>
          <a:p>
            <a:pPr lvl="1" marL="388714" indent="-155485" defTabSz="215527">
              <a:spcBef>
                <a:spcPts val="1100"/>
              </a:spcBef>
              <a:defRPr sz="2376">
                <a:latin typeface="Times New Roman"/>
                <a:ea typeface="Times New Roman"/>
                <a:cs typeface="Times New Roman"/>
                <a:sym typeface="Times New Roman"/>
              </a:defRPr>
            </a:pPr>
            <a:r>
              <a:t>Wellman-Lord process</a:t>
            </a:r>
          </a:p>
          <a:p>
            <a:pPr lvl="1" marL="388714" indent="-155485" defTabSz="215527">
              <a:spcBef>
                <a:spcPts val="1100"/>
              </a:spcBef>
              <a:defRPr sz="2376">
                <a:latin typeface="Times New Roman"/>
                <a:ea typeface="Times New Roman"/>
                <a:cs typeface="Times New Roman"/>
                <a:sym typeface="Times New Roman"/>
              </a:defRPr>
            </a:pPr>
            <a:r>
              <a:t>Shift in blue-collar job location</a:t>
            </a:r>
          </a:p>
          <a:p>
            <a:pPr marL="155485" indent="-155485" defTabSz="215527">
              <a:spcBef>
                <a:spcPts val="1100"/>
              </a:spcBef>
              <a:defRPr sz="2376">
                <a:latin typeface="Times New Roman"/>
                <a:ea typeface="Times New Roman"/>
                <a:cs typeface="Times New Roman"/>
                <a:sym typeface="Times New Roman"/>
              </a:defRPr>
            </a:pPr>
            <a:r>
              <a:t>2000s: shift out of midwestern manufacturing, into sunbelt construction</a:t>
            </a:r>
          </a:p>
          <a:p>
            <a:pPr lvl="1" marL="388714" indent="-155485" defTabSz="215527">
              <a:spcBef>
                <a:spcPts val="1100"/>
              </a:spcBef>
              <a:defRPr sz="2376">
                <a:latin typeface="Times New Roman"/>
                <a:ea typeface="Times New Roman"/>
                <a:cs typeface="Times New Roman"/>
                <a:sym typeface="Times New Roman"/>
              </a:defRPr>
            </a:pPr>
            <a:r>
              <a:t>But then comes the Great Recession</a:t>
            </a:r>
          </a:p>
        </p:txBody>
      </p:sp>
      <p:sp>
        <p:nvSpPr>
          <p:cNvPr id="13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7712" y="60837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9306671"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244"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245"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248"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249"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252"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55"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Catch Our Breath…"/>
          <p:cNvSpPr txBox="1"/>
          <p:nvPr>
            <p:ph type="title"/>
          </p:nvPr>
        </p:nvSpPr>
        <p:spPr>
          <a:xfrm>
            <a:off x="276457" y="-1"/>
            <a:ext cx="8572501" cy="1270001"/>
          </a:xfrm>
          <a:prstGeom prst="rect">
            <a:avLst/>
          </a:prstGeom>
        </p:spPr>
        <p:txBody>
          <a:bodyPr/>
          <a:lstStyle/>
          <a:p>
            <a:pPr/>
            <a:r>
              <a:t>Catch Our Breath…</a:t>
            </a:r>
          </a:p>
        </p:txBody>
      </p:sp>
      <p:sp>
        <p:nvSpPr>
          <p:cNvPr id="258"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259"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26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About the Course"/>
          <p:cNvSpPr txBox="1"/>
          <p:nvPr>
            <p:ph type="title" idx="4294967295"/>
          </p:nvPr>
        </p:nvSpPr>
        <p:spPr>
          <a:xfrm>
            <a:off x="277663" y="-3"/>
            <a:ext cx="8572501" cy="1267128"/>
          </a:xfrm>
          <a:prstGeom prst="rect">
            <a:avLst/>
          </a:prstGeom>
        </p:spPr>
        <p:txBody>
          <a:bodyPr lIns="45718" tIns="45718" rIns="45718" bIns="45718"/>
          <a:lstStyle>
            <a:lvl1pPr defTabSz="410764">
              <a:defRPr>
                <a:solidFill>
                  <a:srgbClr val="000080"/>
                </a:solidFill>
              </a:defRPr>
            </a:lvl1pPr>
          </a:lstStyle>
          <a:p>
            <a:pPr/>
            <a:r>
              <a:t>Coronavirus! (March 16)</a:t>
            </a:r>
          </a:p>
        </p:txBody>
      </p:sp>
      <p:sp>
        <p:nvSpPr>
          <p:cNvPr id="26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66"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267"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268"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71"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272"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273"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Catch Our Breath…"/>
          <p:cNvSpPr txBox="1"/>
          <p:nvPr>
            <p:ph type="title"/>
          </p:nvPr>
        </p:nvSpPr>
        <p:spPr>
          <a:xfrm>
            <a:off x="276457" y="-3"/>
            <a:ext cx="8572501" cy="1270005"/>
          </a:xfrm>
          <a:prstGeom prst="rect">
            <a:avLst/>
          </a:prstGeom>
        </p:spPr>
        <p:txBody>
          <a:bodyPr/>
          <a:lstStyle/>
          <a:p>
            <a:pPr/>
            <a:r>
              <a:t>Notes</a:t>
            </a:r>
          </a:p>
        </p:txBody>
      </p:sp>
      <p:sp>
        <p:nvSpPr>
          <p:cNvPr id="276"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277"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280"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281"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Present at the Creation"/>
          <p:cNvSpPr txBox="1"/>
          <p:nvPr>
            <p:ph type="title"/>
          </p:nvPr>
        </p:nvSpPr>
        <p:spPr>
          <a:xfrm>
            <a:off x="124795" y="-1"/>
            <a:ext cx="8890001" cy="1261271"/>
          </a:xfrm>
          <a:prstGeom prst="rect">
            <a:avLst/>
          </a:prstGeom>
        </p:spPr>
        <p:txBody>
          <a:bodyPr/>
          <a:lstStyle>
            <a:lvl1pPr defTabSz="234543">
              <a:defRPr sz="4104"/>
            </a:lvl1pPr>
          </a:lstStyle>
          <a:p>
            <a:pPr/>
            <a:r>
              <a:t>Why the Decline in Manufacturing Jobs?</a:t>
            </a:r>
          </a:p>
        </p:txBody>
      </p:sp>
      <p:sp>
        <p:nvSpPr>
          <p:cNvPr id="14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1943 the high point—World War II demand</a:t>
            </a:r>
          </a:p>
          <a:p>
            <a:pPr marL="135068" indent="-135068" defTabSz="187226">
              <a:spcBef>
                <a:spcPts val="1000"/>
              </a:spcBef>
              <a:defRPr sz="2064">
                <a:latin typeface="Times New Roman"/>
                <a:ea typeface="Times New Roman"/>
                <a:cs typeface="Times New Roman"/>
                <a:sym typeface="Times New Roman"/>
              </a:defRPr>
            </a:pPr>
            <a:r>
              <a:t>Normal share: 30%</a:t>
            </a:r>
          </a:p>
          <a:p>
            <a:pPr marL="135068" indent="-135068" defTabSz="187226">
              <a:spcBef>
                <a:spcPts val="1000"/>
              </a:spcBef>
              <a:defRPr sz="2064">
                <a:latin typeface="Times New Roman"/>
                <a:ea typeface="Times New Roman"/>
                <a:cs typeface="Times New Roman"/>
                <a:sym typeface="Times New Roman"/>
              </a:defRPr>
            </a:pPr>
            <a:r>
              <a:t>Had the U.S. followed the economic policy strategy of Japan or Germany…</a:t>
            </a:r>
          </a:p>
          <a:p>
            <a:pPr lvl="1" marL="337671" indent="-135068" defTabSz="187226">
              <a:spcBef>
                <a:spcPts val="1000"/>
              </a:spcBef>
              <a:defRPr sz="2064">
                <a:latin typeface="Times New Roman"/>
                <a:ea typeface="Times New Roman"/>
                <a:cs typeface="Times New Roman"/>
                <a:sym typeface="Times New Roman"/>
              </a:defRPr>
            </a:pPr>
            <a:r>
              <a:t>Technology would have brought that 30% down to 12% today</a:t>
            </a:r>
          </a:p>
          <a:p>
            <a:pPr lvl="1" marL="337671" indent="-135068" defTabSz="187226">
              <a:spcBef>
                <a:spcPts val="1000"/>
              </a:spcBef>
              <a:defRPr sz="2064">
                <a:latin typeface="Times New Roman"/>
                <a:ea typeface="Times New Roman"/>
                <a:cs typeface="Times New Roman"/>
                <a:sym typeface="Times New Roman"/>
              </a:defRPr>
            </a:pPr>
            <a:r>
              <a:t>Instead, we are at 8.6%</a:t>
            </a:r>
          </a:p>
          <a:p>
            <a:pPr marL="135068" indent="-135068" defTabSz="187226">
              <a:spcBef>
                <a:spcPts val="1000"/>
              </a:spcBef>
              <a:defRPr sz="2064">
                <a:latin typeface="Times New Roman"/>
                <a:ea typeface="Times New Roman"/>
                <a:cs typeface="Times New Roman"/>
                <a:sym typeface="Times New Roman"/>
              </a:defRPr>
            </a:pPr>
            <a:r>
              <a:t>12% to 9.2% due to dysfunctional macroeconomic policies</a:t>
            </a:r>
          </a:p>
          <a:p>
            <a:pPr lvl="1" marL="337671" indent="-135068" defTabSz="187226">
              <a:spcBef>
                <a:spcPts val="1000"/>
              </a:spcBef>
              <a:defRPr sz="2064">
                <a:latin typeface="Times New Roman"/>
                <a:ea typeface="Times New Roman"/>
                <a:cs typeface="Times New Roman"/>
                <a:sym typeface="Times New Roman"/>
              </a:defRPr>
            </a:pPr>
            <a:r>
              <a:t>Reagan and Bush budget deficits</a:t>
            </a:r>
          </a:p>
          <a:p>
            <a:pPr lvl="1" marL="337671" indent="-135068" defTabSz="187226">
              <a:spcBef>
                <a:spcPts val="1000"/>
              </a:spcBef>
              <a:defRPr sz="2064">
                <a:latin typeface="Times New Roman"/>
                <a:ea typeface="Times New Roman"/>
                <a:cs typeface="Times New Roman"/>
                <a:sym typeface="Times New Roman"/>
              </a:defRPr>
            </a:pPr>
            <a:r>
              <a:t>Reagan and Bush trade deficits</a:t>
            </a:r>
          </a:p>
          <a:p>
            <a:pPr marL="135068" indent="-135068" defTabSz="187226">
              <a:spcBef>
                <a:spcPts val="1000"/>
              </a:spcBef>
              <a:defRPr sz="2064">
                <a:latin typeface="Times New Roman"/>
                <a:ea typeface="Times New Roman"/>
                <a:cs typeface="Times New Roman"/>
                <a:sym typeface="Times New Roman"/>
              </a:defRPr>
            </a:pPr>
            <a:r>
              <a:t>Derangement of U.S. away from its standard role as capital exporter</a:t>
            </a:r>
          </a:p>
          <a:p>
            <a:pPr marL="135068" indent="-135068" defTabSz="187226">
              <a:spcBef>
                <a:spcPts val="1000"/>
              </a:spcBef>
              <a:defRPr sz="2064">
                <a:latin typeface="Times New Roman"/>
                <a:ea typeface="Times New Roman"/>
                <a:cs typeface="Times New Roman"/>
                <a:sym typeface="Times New Roman"/>
              </a:defRPr>
            </a:pPr>
            <a:r>
              <a:t>The China shock</a:t>
            </a:r>
          </a:p>
          <a:p>
            <a:pPr lvl="1" marL="337671" indent="-135068" defTabSz="187226">
              <a:spcBef>
                <a:spcPts val="1000"/>
              </a:spcBef>
              <a:defRPr sz="2064">
                <a:latin typeface="Times New Roman"/>
                <a:ea typeface="Times New Roman"/>
                <a:cs typeface="Times New Roman"/>
                <a:sym typeface="Times New Roman"/>
              </a:defRPr>
            </a:pPr>
            <a:r>
              <a:t>Hits manufacturing, not blue collar…</a:t>
            </a:r>
          </a:p>
        </p:txBody>
      </p:sp>
      <p:sp>
        <p:nvSpPr>
          <p:cNvPr id="14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8" y="60708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7285003"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Preview: Next Time"/>
          <p:cNvSpPr txBox="1"/>
          <p:nvPr>
            <p:ph type="title" idx="4294967295"/>
          </p:nvPr>
        </p:nvSpPr>
        <p:spPr>
          <a:xfrm>
            <a:off x="277663" y="-3"/>
            <a:ext cx="8572501" cy="1267128"/>
          </a:xfrm>
          <a:prstGeom prst="rect">
            <a:avLst/>
          </a:prstGeom>
        </p:spPr>
        <p:txBody>
          <a:bodyPr lIns="45718" tIns="45718" rIns="45718" bIns="45718"/>
          <a:lstStyle>
            <a:lvl1pPr defTabSz="406908">
              <a:defRPr sz="5300">
                <a:uFill>
                  <a:solidFill>
                    <a:srgbClr val="000000"/>
                  </a:solidFill>
                </a:uFill>
              </a:defRPr>
            </a:lvl1pPr>
          </a:lstStyle>
          <a:p>
            <a:pPr/>
            <a:r>
              <a:t>Review: The Broad Sweep</a:t>
            </a:r>
          </a:p>
        </p:txBody>
      </p:sp>
      <p:sp>
        <p:nvSpPr>
          <p:cNvPr id="284"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285"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88"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289"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92" name="On to Chapter 3: Globalizing the World, 1870-1914 (&amp; Eichengreen, 1&amp;2):…"/>
          <p:cNvSpPr txBox="1"/>
          <p:nvPr>
            <p:ph type="body" sz="quarter" idx="4294967295"/>
          </p:nvPr>
        </p:nvSpPr>
        <p:spPr>
          <a:xfrm>
            <a:off x="277663" y="1044197"/>
            <a:ext cx="8572501" cy="834636"/>
          </a:xfrm>
          <a:prstGeom prst="rect">
            <a:avLst/>
          </a:prstGeom>
        </p:spPr>
        <p:txBody>
          <a:bodyPr lIns="45718" tIns="45718" rIns="45718" bIns="45718" anchor="t"/>
          <a:lstStyle/>
          <a:p>
            <a:pPr marL="0" indent="0" defTabSz="275050">
              <a:spcBef>
                <a:spcPts val="0"/>
              </a:spcBef>
              <a:buSzTx/>
              <a:buNone/>
              <a:defRPr b="1" sz="1400">
                <a:uFill>
                  <a:solidFill>
                    <a:srgbClr val="000000"/>
                  </a:solidFill>
                </a:uFill>
                <a:latin typeface="+mj-lt"/>
                <a:ea typeface="+mj-ea"/>
                <a:cs typeface="+mj-cs"/>
                <a:sym typeface="Helvetica"/>
              </a:defRPr>
            </a:pPr>
            <a:r>
              <a:t>1914-1938, 1870-1913, &amp; 1938-1973</a:t>
            </a:r>
          </a:p>
          <a:p>
            <a:pPr marL="0" indent="0" defTabSz="275050">
              <a:spcBef>
                <a:spcPts val="0"/>
              </a:spcBef>
              <a:buSzTx/>
              <a:buNone/>
              <a:defRPr b="1" sz="1400">
                <a:uFill>
                  <a:solidFill>
                    <a:srgbClr val="000000"/>
                  </a:solidFill>
                </a:uFill>
                <a:latin typeface="+mj-lt"/>
                <a:ea typeface="+mj-ea"/>
                <a:cs typeface="+mj-cs"/>
                <a:sym typeface="Helvetica"/>
              </a:defRPr>
            </a:pP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Slows again after 1973</a:t>
            </a:r>
          </a:p>
        </p:txBody>
      </p:sp>
      <p:pic>
        <p:nvPicPr>
          <p:cNvPr id="293" name="Image" descr="Image"/>
          <p:cNvPicPr>
            <a:picLocks noChangeAspect="1"/>
          </p:cNvPicPr>
          <p:nvPr/>
        </p:nvPicPr>
        <p:blipFill>
          <a:blip r:embed="rId2">
            <a:extLst/>
          </a:blip>
          <a:stretch>
            <a:fillRect/>
          </a:stretch>
        </p:blipFill>
        <p:spPr>
          <a:xfrm>
            <a:off x="445303" y="1878832"/>
            <a:ext cx="3205410" cy="2376885"/>
          </a:xfrm>
          <a:prstGeom prst="rect">
            <a:avLst/>
          </a:prstGeom>
          <a:ln w="12700">
            <a:miter lim="400000"/>
          </a:ln>
        </p:spPr>
      </p:pic>
      <p:pic>
        <p:nvPicPr>
          <p:cNvPr id="294" name="Image" descr="Image"/>
          <p:cNvPicPr>
            <a:picLocks noChangeAspect="1"/>
          </p:cNvPicPr>
          <p:nvPr/>
        </p:nvPicPr>
        <p:blipFill>
          <a:blip r:embed="rId3">
            <a:extLst/>
          </a:blip>
          <a:srcRect l="0" t="0" r="32938" b="0"/>
          <a:stretch>
            <a:fillRect/>
          </a:stretch>
        </p:blipFill>
        <p:spPr>
          <a:xfrm>
            <a:off x="4854823" y="1878832"/>
            <a:ext cx="3995490" cy="2516708"/>
          </a:xfrm>
          <a:prstGeom prst="rect">
            <a:avLst/>
          </a:prstGeom>
          <a:ln w="12700">
            <a:miter lim="400000"/>
          </a:ln>
        </p:spPr>
      </p:pic>
      <p:pic>
        <p:nvPicPr>
          <p:cNvPr id="295" name="Image" descr="Image"/>
          <p:cNvPicPr>
            <a:picLocks noChangeAspect="1"/>
          </p:cNvPicPr>
          <p:nvPr/>
        </p:nvPicPr>
        <p:blipFill>
          <a:blip r:embed="rId4">
            <a:extLst/>
          </a:blip>
          <a:stretch>
            <a:fillRect/>
          </a:stretch>
        </p:blipFill>
        <p:spPr>
          <a:xfrm>
            <a:off x="690024" y="4493166"/>
            <a:ext cx="4164800" cy="193856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98"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01"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Review: The Belle Époque Broken"/>
          <p:cNvSpPr txBox="1"/>
          <p:nvPr>
            <p:ph type="title" idx="4294967295"/>
          </p:nvPr>
        </p:nvSpPr>
        <p:spPr>
          <a:xfrm>
            <a:off x="457199" y="-2"/>
            <a:ext cx="8234348" cy="1094175"/>
          </a:xfrm>
          <a:prstGeom prst="rect">
            <a:avLst/>
          </a:prstGeom>
        </p:spPr>
        <p:txBody>
          <a:bodyPr lIns="50800" tIns="50800" rIns="50800" bIns="50800"/>
          <a:lstStyle/>
          <a:p>
            <a:pPr lvl="1" defTabSz="287534">
              <a:defRPr sz="3900"/>
            </a:pPr>
            <a:r>
              <a:t>Review: The Belle Époque Broken</a:t>
            </a:r>
          </a:p>
        </p:txBody>
      </p:sp>
      <p:sp>
        <p:nvSpPr>
          <p:cNvPr id="304"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343813">
              <a:spcBef>
                <a:spcPts val="0"/>
              </a:spcBef>
              <a:buSzTx/>
              <a:buNone/>
              <a:defRPr b="1" sz="1700">
                <a:uFill>
                  <a:solidFill>
                    <a:srgbClr val="000000"/>
                  </a:solidFill>
                </a:uFill>
                <a:latin typeface="+mj-lt"/>
                <a:ea typeface="+mj-ea"/>
                <a:cs typeface="+mj-cs"/>
                <a:sym typeface="Helvetica"/>
              </a:defRPr>
            </a:pPr>
            <a:r>
              <a:t>John Maynard Keynes:</a:t>
            </a:r>
          </a:p>
          <a:p>
            <a:pPr marL="0" indent="0" defTabSz="343813">
              <a:spcBef>
                <a:spcPts val="0"/>
              </a:spcBef>
              <a:buSzTx/>
              <a:buNone/>
              <a:defRPr b="1" sz="1700">
                <a:uFill>
                  <a:solidFill>
                    <a:srgbClr val="000000"/>
                  </a:solidFill>
                </a:uFill>
                <a:latin typeface="+mj-lt"/>
                <a:ea typeface="+mj-ea"/>
                <a:cs typeface="+mj-cs"/>
                <a:sym typeface="Helvetica"/>
              </a:defRPr>
            </a:pPr>
          </a:p>
          <a:p>
            <a:pPr marL="289748" indent="-289748" defTabSz="731519">
              <a:spcBef>
                <a:spcPts val="600"/>
              </a:spcBef>
              <a:defRPr sz="190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19">
              <a:spcBef>
                <a:spcPts val="600"/>
              </a:spcBef>
              <a:defRPr sz="190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19">
              <a:spcBef>
                <a:spcPts val="600"/>
              </a:spcBef>
              <a:defRPr sz="190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Aristocracy &amp; Social Democracy"/>
          <p:cNvSpPr txBox="1"/>
          <p:nvPr>
            <p:ph type="title" idx="4294967295"/>
          </p:nvPr>
        </p:nvSpPr>
        <p:spPr>
          <a:xfrm>
            <a:off x="457199" y="-2"/>
            <a:ext cx="8234348" cy="1094175"/>
          </a:xfrm>
          <a:prstGeom prst="rect">
            <a:avLst/>
          </a:prstGeom>
        </p:spPr>
        <p:txBody>
          <a:bodyPr lIns="50800" tIns="50800" rIns="50800" bIns="50800"/>
          <a:lstStyle/>
          <a:p>
            <a:pPr lvl="1" defTabSz="303965">
              <a:defRPr sz="4100">
                <a:solidFill>
                  <a:srgbClr val="000080"/>
                </a:solidFill>
              </a:defRPr>
            </a:pPr>
            <a:r>
              <a:t>Aristocracy &amp; Social Democracy</a:t>
            </a:r>
          </a:p>
        </p:txBody>
      </p:sp>
      <p:sp>
        <p:nvSpPr>
          <p:cNvPr id="307" name="The aristocrats had rolled the dice:…"/>
          <p:cNvSpPr txBox="1"/>
          <p:nvPr>
            <p:ph type="body" idx="4294967295"/>
          </p:nvPr>
        </p:nvSpPr>
        <p:spPr>
          <a:xfrm>
            <a:off x="457199" y="1094170"/>
            <a:ext cx="8234348" cy="5244065"/>
          </a:xfrm>
          <a:prstGeom prst="rect">
            <a:avLst/>
          </a:prstGeom>
        </p:spPr>
        <p:txBody>
          <a:bodyPr lIns="50800" tIns="50800" rIns="50800" bIns="50800" anchor="t"/>
          <a:lstStyle/>
          <a:p>
            <a:pPr marL="0" indent="0" defTabSz="253563">
              <a:spcBef>
                <a:spcPts val="0"/>
              </a:spcBef>
              <a:buSzTx/>
              <a:buNone/>
              <a:defRPr b="1" sz="1200">
                <a:uFill>
                  <a:solidFill>
                    <a:srgbClr val="000000"/>
                  </a:solidFill>
                </a:uFill>
                <a:latin typeface="+mj-lt"/>
                <a:ea typeface="+mj-ea"/>
                <a:cs typeface="+mj-cs"/>
                <a:sym typeface="Helvetica"/>
              </a:defRPr>
            </a:pPr>
            <a:r>
              <a:t>The aristocrats had rolled the dice:</a:t>
            </a:r>
          </a:p>
          <a:p>
            <a:pPr marL="213688" indent="-213688" defTabSz="539494">
              <a:spcBef>
                <a:spcPts val="400"/>
              </a:spcBef>
              <a:defRPr sz="1400">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8" indent="-213688" defTabSz="539494">
              <a:spcBef>
                <a:spcPts val="400"/>
              </a:spcBef>
              <a:defRPr sz="1400">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8" indent="-213688" defTabSz="539494">
              <a:spcBef>
                <a:spcPts val="400"/>
              </a:spcBef>
              <a:defRPr sz="1400">
                <a:uFill>
                  <a:solidFill>
                    <a:srgbClr val="000000"/>
                  </a:solidFill>
                </a:uFill>
                <a:latin typeface="Calibri"/>
                <a:ea typeface="Calibri"/>
                <a:cs typeface="Calibri"/>
                <a:sym typeface="Calibri"/>
              </a:defRPr>
            </a:pPr>
            <a:r>
              <a:t>Landed, aristocratic, military elites had control of many of the levers of propaganda and power…</a:t>
            </a:r>
          </a:p>
          <a:p>
            <a:pPr marL="213688" indent="-213688" defTabSz="539494">
              <a:spcBef>
                <a:spcPts val="400"/>
              </a:spcBef>
              <a:defRPr sz="1400">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8" indent="-213688" defTabSz="539494">
              <a:spcBef>
                <a:spcPts val="400"/>
              </a:spcBef>
              <a:defRPr sz="1400">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8" indent="-213688" defTabSz="539494">
              <a:spcBef>
                <a:spcPts val="400"/>
              </a:spcBef>
              <a:defRPr sz="1400">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8" indent="-213688" defTabSz="539494">
              <a:spcBef>
                <a:spcPts val="400"/>
              </a:spcBef>
              <a:defRPr sz="1400">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None/>
              <a:defRPr b="1" sz="1200">
                <a:uFill>
                  <a:solidFill>
                    <a:srgbClr val="000000"/>
                  </a:solidFill>
                </a:uFill>
                <a:latin typeface="+mj-lt"/>
                <a:ea typeface="+mj-ea"/>
                <a:cs typeface="+mj-cs"/>
                <a:sym typeface="Helvetica"/>
              </a:defRPr>
            </a:pPr>
          </a:p>
          <a:p>
            <a:pPr marL="0" indent="0" defTabSz="253563">
              <a:spcBef>
                <a:spcPts val="0"/>
              </a:spcBef>
              <a:buSzTx/>
              <a:buNone/>
              <a:defRPr b="1" sz="1200">
                <a:uFill>
                  <a:solidFill>
                    <a:srgbClr val="000000"/>
                  </a:solidFill>
                </a:uFill>
                <a:latin typeface="+mj-lt"/>
                <a:ea typeface="+mj-ea"/>
                <a:cs typeface="+mj-cs"/>
                <a:sym typeface="Helvetica"/>
              </a:defRPr>
            </a:pPr>
            <a:r>
              <a:t>Social democrats picked up the chips:</a:t>
            </a:r>
          </a:p>
          <a:p>
            <a:pPr marL="213688" indent="-213688" defTabSz="539494">
              <a:spcBef>
                <a:spcPts val="400"/>
              </a:spcBef>
              <a:defRPr sz="1400">
                <a:uFill>
                  <a:solidFill>
                    <a:srgbClr val="000000"/>
                  </a:solidFill>
                </a:uFill>
                <a:latin typeface="Calibri"/>
                <a:ea typeface="Calibri"/>
                <a:cs typeface="Calibri"/>
                <a:sym typeface="Calibri"/>
              </a:defRPr>
            </a:pPr>
            <a:r>
              <a:t>Expanded suffrage…</a:t>
            </a:r>
          </a:p>
          <a:p>
            <a:pPr marL="213688" indent="-213688" defTabSz="539494">
              <a:spcBef>
                <a:spcPts val="400"/>
              </a:spcBef>
              <a:defRPr sz="1400">
                <a:uFill>
                  <a:solidFill>
                    <a:srgbClr val="000000"/>
                  </a:solidFill>
                </a:uFill>
                <a:latin typeface="Calibri"/>
                <a:ea typeface="Calibri"/>
                <a:cs typeface="Calibri"/>
                <a:sym typeface="Calibri"/>
              </a:defRPr>
            </a:pPr>
            <a:r>
              <a:t>Proportional representation…</a:t>
            </a:r>
          </a:p>
          <a:p>
            <a:pPr marL="213688" indent="-213688" defTabSz="539494">
              <a:spcBef>
                <a:spcPts val="400"/>
              </a:spcBef>
              <a:defRPr sz="1400">
                <a:uFill>
                  <a:solidFill>
                    <a:srgbClr val="000000"/>
                  </a:solidFill>
                </a:uFill>
                <a:latin typeface="Calibri"/>
                <a:ea typeface="Calibri"/>
                <a:cs typeface="Calibri"/>
                <a:sym typeface="Calibri"/>
              </a:defRPr>
            </a:pPr>
            <a:r>
              <a:t>“Lands fit for heroes…”</a:t>
            </a:r>
          </a:p>
          <a:p>
            <a:pPr marL="213688" indent="-213688" defTabSz="539494">
              <a:spcBef>
                <a:spcPts val="400"/>
              </a:spcBef>
              <a:defRPr sz="1400">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Reparations, Taxes, and Inflation"/>
          <p:cNvSpPr txBox="1"/>
          <p:nvPr>
            <p:ph type="title" idx="4294967295"/>
          </p:nvPr>
        </p:nvSpPr>
        <p:spPr>
          <a:xfrm>
            <a:off x="457199" y="-2"/>
            <a:ext cx="8234348" cy="1094175"/>
          </a:xfrm>
          <a:prstGeom prst="rect">
            <a:avLst/>
          </a:prstGeom>
        </p:spPr>
        <p:txBody>
          <a:bodyPr lIns="50800" tIns="50800" rIns="50800" bIns="50800"/>
          <a:lstStyle/>
          <a:p>
            <a:pPr lvl="1" defTabSz="299858">
              <a:defRPr sz="4000">
                <a:solidFill>
                  <a:srgbClr val="000080"/>
                </a:solidFill>
              </a:defRPr>
            </a:pPr>
            <a:r>
              <a:t>Reparations, Taxes, and Inflation</a:t>
            </a:r>
          </a:p>
        </p:txBody>
      </p:sp>
      <p:sp>
        <p:nvSpPr>
          <p:cNvPr id="310" name="Reparations…"/>
          <p:cNvSpPr txBox="1"/>
          <p:nvPr>
            <p:ph type="body" idx="4294967295"/>
          </p:nvPr>
        </p:nvSpPr>
        <p:spPr>
          <a:xfrm>
            <a:off x="457199" y="1094170"/>
            <a:ext cx="8234348" cy="5244065"/>
          </a:xfrm>
          <a:prstGeom prst="rect">
            <a:avLst/>
          </a:prstGeom>
        </p:spPr>
        <p:txBody>
          <a:bodyPr lIns="50800" tIns="50800" rIns="50800" bIns="50800" anchor="t"/>
          <a:lstStyle/>
          <a:p>
            <a:pPr marL="0" indent="0" defTabSz="257860">
              <a:spcBef>
                <a:spcPts val="0"/>
              </a:spcBef>
              <a:buSzTx/>
              <a:buNone/>
              <a:defRPr b="1" sz="1300">
                <a:uFill>
                  <a:solidFill>
                    <a:srgbClr val="000000"/>
                  </a:solidFill>
                </a:uFill>
                <a:latin typeface="+mj-lt"/>
                <a:ea typeface="+mj-ea"/>
                <a:cs typeface="+mj-cs"/>
                <a:sym typeface="Helvetica"/>
              </a:defRPr>
            </a:pPr>
            <a:r>
              <a:t>Reparations</a:t>
            </a:r>
          </a:p>
          <a:p>
            <a:pPr marL="217311" indent="-217311" defTabSz="548640">
              <a:spcBef>
                <a:spcPts val="500"/>
              </a:spcBef>
              <a:defRPr sz="140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0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0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0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0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None/>
              <a:defRPr b="1" sz="1300">
                <a:uFill>
                  <a:solidFill>
                    <a:srgbClr val="000000"/>
                  </a:solidFill>
                </a:uFill>
                <a:latin typeface="+mj-lt"/>
                <a:ea typeface="+mj-ea"/>
                <a:cs typeface="+mj-cs"/>
                <a:sym typeface="Helvetica"/>
              </a:defRPr>
            </a:pPr>
          </a:p>
          <a:p>
            <a:pPr marL="0" indent="0" defTabSz="257860">
              <a:spcBef>
                <a:spcPts val="0"/>
              </a:spcBef>
              <a:buSzTx/>
              <a:buNone/>
              <a:defRPr b="1" sz="1300">
                <a:uFill>
                  <a:solidFill>
                    <a:srgbClr val="000000"/>
                  </a:solidFill>
                </a:uFill>
                <a:latin typeface="+mj-lt"/>
                <a:ea typeface="+mj-ea"/>
                <a:cs typeface="+mj-cs"/>
                <a:sym typeface="Helvetica"/>
              </a:defRPr>
            </a:pPr>
            <a:r>
              <a:t>Taxes</a:t>
            </a:r>
          </a:p>
          <a:p>
            <a:pPr marL="217311" indent="-217311" defTabSz="548640">
              <a:spcBef>
                <a:spcPts val="500"/>
              </a:spcBef>
              <a:defRPr sz="140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0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00">
                <a:uFill>
                  <a:solidFill>
                    <a:srgbClr val="000000"/>
                  </a:solidFill>
                </a:uFill>
                <a:latin typeface="Calibri"/>
                <a:ea typeface="Calibri"/>
                <a:cs typeface="Calibri"/>
                <a:sym typeface="Calibri"/>
              </a:defRPr>
            </a:pPr>
            <a:r>
              <a:t>Class war…</a:t>
            </a:r>
          </a:p>
          <a:p>
            <a:pPr marL="217311" indent="-217311" defTabSz="548640">
              <a:spcBef>
                <a:spcPts val="500"/>
              </a:spcBef>
              <a:defRPr sz="1400">
                <a:uFill>
                  <a:solidFill>
                    <a:srgbClr val="000000"/>
                  </a:solidFill>
                </a:uFill>
                <a:latin typeface="Calibri"/>
                <a:ea typeface="Calibri"/>
                <a:cs typeface="Calibri"/>
                <a:sym typeface="Calibri"/>
              </a:defRPr>
            </a:pPr>
          </a:p>
          <a:p>
            <a:pPr marL="0" indent="0" defTabSz="257860">
              <a:spcBef>
                <a:spcPts val="0"/>
              </a:spcBef>
              <a:buSzTx/>
              <a:buNone/>
              <a:defRPr b="1" sz="1300">
                <a:uFill>
                  <a:solidFill>
                    <a:srgbClr val="000000"/>
                  </a:solidFill>
                </a:uFill>
                <a:latin typeface="+mj-lt"/>
                <a:ea typeface="+mj-ea"/>
                <a:cs typeface="+mj-cs"/>
                <a:sym typeface="Helvetica"/>
              </a:defRPr>
            </a:pPr>
            <a:r>
              <a:t>Inflation</a:t>
            </a:r>
          </a:p>
          <a:p>
            <a:pPr marL="217311" indent="-217311" defTabSz="548640">
              <a:spcBef>
                <a:spcPts val="500"/>
              </a:spcBef>
              <a:defRPr sz="1400">
                <a:uFill>
                  <a:solidFill>
                    <a:srgbClr val="000000"/>
                  </a:solidFill>
                </a:uFill>
                <a:latin typeface="Calibri"/>
                <a:ea typeface="Calibri"/>
                <a:cs typeface="Calibri"/>
                <a:sym typeface="Calibri"/>
              </a:defRPr>
            </a:pPr>
            <a:r>
              <a:t>U.S.: price level x1.5</a:t>
            </a:r>
          </a:p>
          <a:p>
            <a:pPr marL="217311" indent="-217311" defTabSz="548640">
              <a:spcBef>
                <a:spcPts val="500"/>
              </a:spcBef>
              <a:defRPr sz="140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0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0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0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0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Keynes’s Protest"/>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a:t>
            </a:r>
          </a:p>
        </p:txBody>
      </p:sp>
      <p:sp>
        <p:nvSpPr>
          <p:cNvPr id="313" name="Jan Christian Smut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Jan Christian Smuts: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Keynes’s Protest II"/>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 II</a:t>
            </a:r>
          </a:p>
        </p:txBody>
      </p:sp>
      <p:sp>
        <p:nvSpPr>
          <p:cNvPr id="316"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John Maynard Keynes: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Present at the Creation"/>
          <p:cNvSpPr txBox="1"/>
          <p:nvPr>
            <p:ph type="title"/>
          </p:nvPr>
        </p:nvSpPr>
        <p:spPr>
          <a:xfrm>
            <a:off x="124795" y="-1"/>
            <a:ext cx="8890001" cy="1261271"/>
          </a:xfrm>
          <a:prstGeom prst="rect">
            <a:avLst/>
          </a:prstGeom>
        </p:spPr>
        <p:txBody>
          <a:bodyPr/>
          <a:lstStyle>
            <a:lvl1pPr defTabSz="362101">
              <a:defRPr sz="6336"/>
            </a:lvl1pPr>
          </a:lstStyle>
          <a:p>
            <a:pPr/>
            <a:r>
              <a:t>Why Blame Globalization?</a:t>
            </a:r>
          </a:p>
        </p:txBody>
      </p:sp>
      <p:sp>
        <p:nvSpPr>
          <p:cNvPr id="15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It does receive the lion’s share of the blame: why?</a:t>
            </a:r>
          </a:p>
          <a:p>
            <a:pPr marL="157056" indent="-157056" defTabSz="217705">
              <a:spcBef>
                <a:spcPts val="1200"/>
              </a:spcBef>
              <a:defRPr>
                <a:latin typeface="Times New Roman"/>
                <a:ea typeface="Times New Roman"/>
                <a:cs typeface="Times New Roman"/>
                <a:sym typeface="Times New Roman"/>
              </a:defRPr>
            </a:pPr>
            <a:r>
              <a:t>As trade barriers drop, ratio of total win to redistribution rises for further drops</a:t>
            </a:r>
          </a:p>
          <a:p>
            <a:pPr marL="157056" indent="-157056" defTabSz="217705">
              <a:spcBef>
                <a:spcPts val="1200"/>
              </a:spcBef>
              <a:defRPr>
                <a:latin typeface="Times New Roman"/>
                <a:ea typeface="Times New Roman"/>
                <a:cs typeface="Times New Roman"/>
                <a:sym typeface="Times New Roman"/>
              </a:defRPr>
            </a:pPr>
            <a:r>
              <a:t>Distribution of wealth nd power by gender</a:t>
            </a:r>
          </a:p>
          <a:p>
            <a:pPr marL="157056" indent="-157056" defTabSz="217705">
              <a:spcBef>
                <a:spcPts val="1200"/>
              </a:spcBef>
              <a:defRPr>
                <a:latin typeface="Times New Roman"/>
                <a:ea typeface="Times New Roman"/>
                <a:cs typeface="Times New Roman"/>
                <a:sym typeface="Times New Roman"/>
              </a:defRPr>
            </a:pPr>
            <a:r>
              <a:t>Easy to blame foreigners</a:t>
            </a:r>
          </a:p>
          <a:p>
            <a:pPr marL="157056" indent="-157056" defTabSz="217705">
              <a:spcBef>
                <a:spcPts val="1200"/>
              </a:spcBef>
              <a:defRPr>
                <a:latin typeface="Times New Roman"/>
                <a:ea typeface="Times New Roman"/>
                <a:cs typeface="Times New Roman"/>
                <a:sym typeface="Times New Roman"/>
              </a:defRPr>
            </a:pPr>
            <a:r>
              <a:t>Rise of China coincides with a shaky period</a:t>
            </a:r>
          </a:p>
          <a:p>
            <a:pPr lvl="1" marL="392641" indent="-157056" defTabSz="217705">
              <a:spcBef>
                <a:spcPts val="1200"/>
              </a:spcBef>
              <a:defRPr>
                <a:latin typeface="Times New Roman"/>
                <a:ea typeface="Times New Roman"/>
                <a:cs typeface="Times New Roman"/>
                <a:sym typeface="Times New Roman"/>
              </a:defRPr>
            </a:pPr>
            <a:r>
              <a:t>The China shock hit a shaky economy</a:t>
            </a:r>
          </a:p>
          <a:p>
            <a:pPr marL="157056" indent="-157056" defTabSz="217705">
              <a:spcBef>
                <a:spcPts val="1200"/>
              </a:spcBef>
              <a:defRPr>
                <a:latin typeface="Times New Roman"/>
                <a:ea typeface="Times New Roman"/>
                <a:cs typeface="Times New Roman"/>
                <a:sym typeface="Times New Roman"/>
              </a:defRPr>
            </a:pPr>
            <a:r>
              <a:t>Cannot run an open, global economy without a full employment guarantee</a:t>
            </a:r>
          </a:p>
        </p:txBody>
      </p:sp>
      <p:sp>
        <p:nvSpPr>
          <p:cNvPr id="15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2" y="60708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8586669"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19" name="On to Chapter 3: Globalizing the World, 1870-1914 (&amp; Eichengreen, 1&amp;2):…"/>
          <p:cNvSpPr txBox="1"/>
          <p:nvPr>
            <p:ph type="body" idx="4294967295"/>
          </p:nvPr>
        </p:nvSpPr>
        <p:spPr>
          <a:xfrm>
            <a:off x="277662" y="1267120"/>
            <a:ext cx="4894214"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Nationalism</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20" name="battleship_queen_elizabeth_-_Google_Search.png" descr="battleship_queen_elizabeth_-_Google_Search.png"/>
          <p:cNvPicPr>
            <a:picLocks noChangeAspect="1"/>
          </p:cNvPicPr>
          <p:nvPr/>
        </p:nvPicPr>
        <p:blipFill>
          <a:blip r:embed="rId2">
            <a:extLst/>
          </a:blip>
          <a:stretch>
            <a:fillRect/>
          </a:stretch>
        </p:blipFill>
        <p:spPr>
          <a:xfrm>
            <a:off x="5171873" y="1267123"/>
            <a:ext cx="3519674" cy="531002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The Catastrophe of World War I: Origin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23" name="In the summer of 1914 the empires of Russia and Austria-Hungary are skirmishing diplomatically and threatening each other militarily about the latest Balkan crisis…"/>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19">
              <a:spcBef>
                <a:spcPts val="600"/>
              </a:spcBef>
              <a:defRPr sz="190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19">
              <a:spcBef>
                <a:spcPts val="600"/>
              </a:spcBef>
              <a:defRPr sz="190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19">
              <a:spcBef>
                <a:spcPts val="600"/>
              </a:spcBef>
              <a:defRPr sz="1900">
                <a:uFill>
                  <a:solidFill>
                    <a:srgbClr val="000000"/>
                  </a:solidFill>
                </a:uFill>
                <a:latin typeface="Calibri"/>
                <a:ea typeface="Calibri"/>
                <a:cs typeface="Calibri"/>
                <a:sym typeface="Calibri"/>
              </a:defRPr>
            </a:pPr>
            <a:r>
              <a:t>What would Austria’s response be?</a:t>
            </a:r>
          </a:p>
          <a:p>
            <a:pPr marL="289748" indent="-289748" defTabSz="731519">
              <a:spcBef>
                <a:spcPts val="600"/>
              </a:spcBef>
              <a:defRPr sz="1900">
                <a:uFill>
                  <a:solidFill>
                    <a:srgbClr val="000000"/>
                  </a:solidFill>
                </a:uFill>
                <a:latin typeface="Calibri"/>
                <a:ea typeface="Calibri"/>
                <a:cs typeface="Calibri"/>
                <a:sym typeface="Calibri"/>
              </a:defRPr>
            </a:pPr>
            <a:r>
              <a:t>And then Germany attacks Belgium</a:t>
            </a:r>
          </a:p>
          <a:p>
            <a:pPr marL="289748" indent="-289748" defTabSz="731519">
              <a:spcBef>
                <a:spcPts val="600"/>
              </a:spcBef>
              <a:defRPr sz="1900">
                <a:uFill>
                  <a:solidFill>
                    <a:srgbClr val="000000"/>
                  </a:solidFill>
                </a:uFill>
                <a:latin typeface="Calibri"/>
                <a:ea typeface="Calibri"/>
                <a:cs typeface="Calibri"/>
                <a:sym typeface="Calibri"/>
              </a:defRPr>
            </a:pPr>
            <a:r>
              <a:t>And then Australia attacks Turkey</a:t>
            </a:r>
          </a:p>
        </p:txBody>
      </p:sp>
      <p:pic>
        <p:nvPicPr>
          <p:cNvPr id="324"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he Catastrophe of World War I: Cause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27" name="Why?: “If there is a war, let it come now…”…"/>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Why?: “If there is a war, let it come now…”</a:t>
            </a:r>
          </a:p>
          <a:p>
            <a:pPr lvl="1" marL="645348" indent="-289748" defTabSz="731519">
              <a:spcBef>
                <a:spcPts val="600"/>
              </a:spcBef>
              <a:defRPr sz="190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19">
              <a:spcBef>
                <a:spcPts val="600"/>
              </a:spcBef>
              <a:defRPr sz="190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19">
              <a:spcBef>
                <a:spcPts val="600"/>
              </a:spcBef>
              <a:defRPr sz="1900">
                <a:uFill>
                  <a:solidFill>
                    <a:srgbClr val="000000"/>
                  </a:solidFill>
                </a:uFill>
                <a:latin typeface="Calibri"/>
                <a:ea typeface="Calibri"/>
                <a:cs typeface="Calibri"/>
                <a:sym typeface="Calibri"/>
              </a:defRPr>
            </a:pPr>
            <a:r>
              <a:t>“Busy giddy minds with foreign quarrels…”</a:t>
            </a:r>
          </a:p>
          <a:p>
            <a:pPr marL="289748" indent="-289748" defTabSz="731519">
              <a:spcBef>
                <a:spcPts val="600"/>
              </a:spcBef>
              <a:defRPr sz="1900">
                <a:uFill>
                  <a:solidFill>
                    <a:srgbClr val="000000"/>
                  </a:solidFill>
                </a:uFill>
                <a:latin typeface="Calibri"/>
                <a:ea typeface="Calibri"/>
                <a:cs typeface="Calibri"/>
                <a:sym typeface="Calibri"/>
              </a:defRPr>
            </a:pPr>
            <a:r>
              <a:t>A wiser man: Otto von Bismarck:</a:t>
            </a:r>
          </a:p>
          <a:p>
            <a:pPr lvl="1" marL="645348" indent="-289748" defTabSz="731519">
              <a:spcBef>
                <a:spcPts val="600"/>
              </a:spcBef>
              <a:defRPr sz="190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28"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How Does the U.S. Get Involved?"/>
          <p:cNvSpPr txBox="1"/>
          <p:nvPr>
            <p:ph type="title" idx="4294967295"/>
          </p:nvPr>
        </p:nvSpPr>
        <p:spPr>
          <a:xfrm>
            <a:off x="457199" y="-2"/>
            <a:ext cx="8228391" cy="1156082"/>
          </a:xfrm>
          <a:prstGeom prst="rect">
            <a:avLst/>
          </a:prstGeom>
        </p:spPr>
        <p:txBody>
          <a:bodyPr lIns="50800" tIns="50800" rIns="50800" bIns="50800"/>
          <a:lstStyle>
            <a:lvl1pPr marL="32940" indent="-32940" defTabSz="758951">
              <a:defRPr sz="4600">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31" name="British policy: binding the U.S. upper class to Britain since the 1840s…"/>
          <p:cNvSpPr txBox="1"/>
          <p:nvPr>
            <p:ph type="body" sz="half" idx="4294967295"/>
          </p:nvPr>
        </p:nvSpPr>
        <p:spPr>
          <a:xfrm>
            <a:off x="679141" y="1156077"/>
            <a:ext cx="4318309" cy="5111127"/>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3">
              <a:spcBef>
                <a:spcPts val="700"/>
              </a:spcBef>
              <a:defRPr sz="2000">
                <a:uFill>
                  <a:solidFill>
                    <a:srgbClr val="000000"/>
                  </a:solidFill>
                </a:uFill>
                <a:latin typeface="Calibri"/>
                <a:ea typeface="Calibri"/>
                <a:cs typeface="Calibri"/>
                <a:sym typeface="Calibri"/>
              </a:defRPr>
            </a:pPr>
            <a:r>
              <a:t>The Law of the Sea</a:t>
            </a:r>
          </a:p>
          <a:p>
            <a:pPr lvl="1" marL="693748" indent="-311479" defTabSz="786383">
              <a:spcBef>
                <a:spcPts val="700"/>
              </a:spcBef>
              <a:defRPr sz="2000">
                <a:uFill>
                  <a:solidFill>
                    <a:srgbClr val="000000"/>
                  </a:solidFill>
                </a:uFill>
                <a:latin typeface="Calibri"/>
                <a:ea typeface="Calibri"/>
                <a:cs typeface="Calibri"/>
                <a:sym typeface="Calibri"/>
              </a:defRPr>
            </a:pPr>
            <a:r>
              <a:t>Neutrals</a:t>
            </a:r>
          </a:p>
          <a:p>
            <a:pPr lvl="1" marL="693748" indent="-311479" defTabSz="786383">
              <a:spcBef>
                <a:spcPts val="700"/>
              </a:spcBef>
              <a:defRPr sz="2000">
                <a:uFill>
                  <a:solidFill>
                    <a:srgbClr val="000000"/>
                  </a:solidFill>
                </a:uFill>
                <a:latin typeface="Calibri"/>
                <a:ea typeface="Calibri"/>
                <a:cs typeface="Calibri"/>
                <a:sym typeface="Calibri"/>
              </a:defRPr>
            </a:pPr>
            <a:r>
              <a:t>Blockade</a:t>
            </a:r>
          </a:p>
          <a:p>
            <a:pPr marL="311479" indent="-311479" defTabSz="786383">
              <a:spcBef>
                <a:spcPts val="700"/>
              </a:spcBef>
              <a:defRPr sz="2000">
                <a:uFill>
                  <a:solidFill>
                    <a:srgbClr val="000000"/>
                  </a:solidFill>
                </a:uFill>
                <a:latin typeface="Calibri"/>
                <a:ea typeface="Calibri"/>
                <a:cs typeface="Calibri"/>
                <a:sym typeface="Calibri"/>
              </a:defRPr>
            </a:pPr>
            <a:r>
              <a:t>The submarine</a:t>
            </a:r>
          </a:p>
          <a:p>
            <a:pPr lvl="1" marL="693748" indent="-311479" defTabSz="786383">
              <a:spcBef>
                <a:spcPts val="700"/>
              </a:spcBef>
              <a:defRPr sz="2000">
                <a:uFill>
                  <a:solidFill>
                    <a:srgbClr val="000000"/>
                  </a:solidFill>
                </a:uFill>
                <a:latin typeface="Calibri"/>
                <a:ea typeface="Calibri"/>
                <a:cs typeface="Calibri"/>
                <a:sym typeface="Calibri"/>
              </a:defRPr>
            </a:pPr>
            <a:r>
              <a:t>Unrestricted submarine warfare</a:t>
            </a:r>
          </a:p>
          <a:p>
            <a:pPr lvl="1" marL="693748" indent="-311479" defTabSz="786383">
              <a:spcBef>
                <a:spcPts val="700"/>
              </a:spcBef>
              <a:defRPr sz="2000">
                <a:uFill>
                  <a:solidFill>
                    <a:srgbClr val="000000"/>
                  </a:solidFill>
                </a:uFill>
                <a:latin typeface="Calibri"/>
                <a:ea typeface="Calibri"/>
                <a:cs typeface="Calibri"/>
                <a:sym typeface="Calibri"/>
              </a:defRPr>
            </a:pPr>
            <a:r>
              <a:t>Zimmerman Telegram</a:t>
            </a:r>
          </a:p>
          <a:p>
            <a:pPr marL="311479" indent="-311479" defTabSz="786383">
              <a:spcBef>
                <a:spcPts val="700"/>
              </a:spcBef>
              <a:defRPr sz="2000">
                <a:uFill>
                  <a:solidFill>
                    <a:srgbClr val="000000"/>
                  </a:solidFill>
                </a:uFill>
                <a:latin typeface="Calibri"/>
                <a:ea typeface="Calibri"/>
                <a:cs typeface="Calibri"/>
                <a:sym typeface="Calibri"/>
              </a:defRPr>
            </a:pPr>
            <a:r>
              <a:t>Woodrow Wilson</a:t>
            </a:r>
          </a:p>
          <a:p>
            <a:pPr lvl="1" marL="693748" indent="-311479" defTabSz="786383">
              <a:spcBef>
                <a:spcPts val="700"/>
              </a:spcBef>
              <a:defRPr sz="2000">
                <a:uFill>
                  <a:solidFill>
                    <a:srgbClr val="000000"/>
                  </a:solidFill>
                </a:uFill>
                <a:latin typeface="Calibri"/>
                <a:ea typeface="Calibri"/>
                <a:cs typeface="Calibri"/>
                <a:sym typeface="Calibri"/>
              </a:defRPr>
            </a:pPr>
            <a:r>
              <a:t>“Teach the Mexicans to elect good men…”</a:t>
            </a:r>
          </a:p>
          <a:p>
            <a:pPr lvl="1" marL="693748" indent="-311479" defTabSz="786383">
              <a:spcBef>
                <a:spcPts val="700"/>
              </a:spcBef>
              <a:defRPr sz="2000">
                <a:uFill>
                  <a:solidFill>
                    <a:srgbClr val="000000"/>
                  </a:solidFill>
                </a:uFill>
                <a:latin typeface="Calibri"/>
                <a:ea typeface="Calibri"/>
                <a:cs typeface="Calibri"/>
                <a:sym typeface="Calibri"/>
              </a:defRPr>
            </a:pPr>
            <a:r>
              <a:t>“The war to end war…”</a:t>
            </a:r>
          </a:p>
        </p:txBody>
      </p:sp>
      <p:pic>
        <p:nvPicPr>
          <p:cNvPr id="332" name="Lusitania_-_World_War_I_-_HISTORY_com.png" descr="Lusitania_-_World_War_I_-_HISTORY_com.png"/>
          <p:cNvPicPr>
            <a:picLocks noChangeAspect="1"/>
          </p:cNvPicPr>
          <p:nvPr/>
        </p:nvPicPr>
        <p:blipFill>
          <a:blip r:embed="rId2">
            <a:extLst/>
          </a:blip>
          <a:stretch>
            <a:fillRect/>
          </a:stretch>
        </p:blipFill>
        <p:spPr>
          <a:xfrm>
            <a:off x="5010174" y="1156077"/>
            <a:ext cx="3675416" cy="5111126"/>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he Catastrophe of World War I: Outcome—Human"/>
          <p:cNvSpPr txBox="1"/>
          <p:nvPr>
            <p:ph type="title" idx="4294967295"/>
          </p:nvPr>
        </p:nvSpPr>
        <p:spPr>
          <a:xfrm>
            <a:off x="457199" y="-2"/>
            <a:ext cx="8228391" cy="1156082"/>
          </a:xfrm>
          <a:prstGeom prst="rect">
            <a:avLst/>
          </a:prstGeom>
        </p:spPr>
        <p:txBody>
          <a:bodyPr lIns="50800" tIns="50800" rIns="50800" bIns="50800"/>
          <a:lstStyle>
            <a:lvl1pPr marL="23812" indent="-23812" defTabSz="548640">
              <a:defRPr sz="330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35" name="Combatants had mobilized 65M out of 100M men of military age…"/>
          <p:cNvSpPr txBox="1"/>
          <p:nvPr>
            <p:ph type="body" sz="half" idx="4294967295"/>
          </p:nvPr>
        </p:nvSpPr>
        <p:spPr>
          <a:xfrm>
            <a:off x="679141" y="1156077"/>
            <a:ext cx="4318309" cy="5111127"/>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Combatants had mobilized 65M out of 100M men of military age</a:t>
            </a:r>
          </a:p>
          <a:p>
            <a:pPr lvl="1" marL="540478" indent="-242663" defTabSz="612648">
              <a:spcBef>
                <a:spcPts val="500"/>
              </a:spcBef>
              <a:defRPr sz="1600">
                <a:uFill>
                  <a:solidFill>
                    <a:srgbClr val="000000"/>
                  </a:solidFill>
                </a:uFill>
                <a:latin typeface="Calibri"/>
                <a:ea typeface="Calibri"/>
                <a:cs typeface="Calibri"/>
                <a:sym typeface="Calibri"/>
              </a:defRPr>
            </a:pPr>
            <a:r>
              <a:t>10M killed</a:t>
            </a:r>
          </a:p>
          <a:p>
            <a:pPr lvl="1" marL="540478" indent="-242663" defTabSz="612648">
              <a:spcBef>
                <a:spcPts val="500"/>
              </a:spcBef>
              <a:defRPr sz="1600">
                <a:uFill>
                  <a:solidFill>
                    <a:srgbClr val="000000"/>
                  </a:solidFill>
                </a:uFill>
                <a:latin typeface="Calibri"/>
                <a:ea typeface="Calibri"/>
                <a:cs typeface="Calibri"/>
                <a:sym typeface="Calibri"/>
              </a:defRPr>
            </a:pPr>
            <a:r>
              <a:t>10M maimed</a:t>
            </a:r>
          </a:p>
          <a:p>
            <a:pPr lvl="1" marL="540478" indent="-242663" defTabSz="612648">
              <a:spcBef>
                <a:spcPts val="500"/>
              </a:spcBef>
              <a:defRPr sz="1600">
                <a:uFill>
                  <a:solidFill>
                    <a:srgbClr val="000000"/>
                  </a:solidFill>
                </a:uFill>
                <a:latin typeface="Calibri"/>
                <a:ea typeface="Calibri"/>
                <a:cs typeface="Calibri"/>
                <a:sym typeface="Calibri"/>
              </a:defRPr>
            </a:pPr>
            <a:r>
              <a:t>Civilian casualties less than 10% of military</a:t>
            </a:r>
          </a:p>
          <a:p>
            <a:pPr lvl="1" marL="540478" indent="-242663" defTabSz="612648">
              <a:spcBef>
                <a:spcPts val="500"/>
              </a:spcBef>
              <a:defRPr sz="1600">
                <a:uFill>
                  <a:solidFill>
                    <a:srgbClr val="000000"/>
                  </a:solidFill>
                </a:uFill>
                <a:latin typeface="Calibri"/>
                <a:ea typeface="Calibri"/>
                <a:cs typeface="Calibri"/>
                <a:sym typeface="Calibri"/>
              </a:defRPr>
            </a:pPr>
            <a:r>
              <a:t>Costs of 1.5x a year’s GDP</a:t>
            </a:r>
          </a:p>
          <a:p>
            <a:pPr lvl="1" marL="540478" indent="-242663" defTabSz="612648">
              <a:spcBef>
                <a:spcPts val="500"/>
              </a:spcBef>
              <a:defRPr sz="1600">
                <a:uFill>
                  <a:solidFill>
                    <a:srgbClr val="000000"/>
                  </a:solidFill>
                </a:uFill>
                <a:latin typeface="Calibri"/>
                <a:ea typeface="Calibri"/>
                <a:cs typeface="Calibri"/>
                <a:sym typeface="Calibri"/>
              </a:defRPr>
            </a:pPr>
            <a:r>
              <a:t>Plus a 15M global flu epidemic</a:t>
            </a:r>
          </a:p>
          <a:p>
            <a:pPr marL="242663" indent="-242663" defTabSz="612648">
              <a:spcBef>
                <a:spcPts val="500"/>
              </a:spcBef>
              <a:defRPr sz="1600">
                <a:uFill>
                  <a:solidFill>
                    <a:srgbClr val="000000"/>
                  </a:solidFill>
                </a:uFill>
                <a:latin typeface="Calibri"/>
                <a:ea typeface="Calibri"/>
                <a:cs typeface="Calibri"/>
                <a:sym typeface="Calibri"/>
              </a:defRPr>
            </a:pPr>
            <a:r>
              <a:t>Russian, Austro-Hungarian, German, Ottoman Turkish Empires all gone…</a:t>
            </a:r>
          </a:p>
          <a:p>
            <a:pPr marL="242663" indent="-242663" defTabSz="612648">
              <a:spcBef>
                <a:spcPts val="500"/>
              </a:spcBef>
              <a:defRPr sz="1600">
                <a:uFill>
                  <a:solidFill>
                    <a:srgbClr val="000000"/>
                  </a:solidFill>
                </a:uFill>
                <a:latin typeface="Calibri"/>
                <a:ea typeface="Calibri"/>
                <a:cs typeface="Calibri"/>
                <a:sym typeface="Calibri"/>
              </a:defRPr>
            </a:pPr>
            <a:r>
              <a:t>Representative governments destabilized—or weak…</a:t>
            </a:r>
          </a:p>
          <a:p>
            <a:pPr marL="242663" indent="-242663" defTabSz="612648">
              <a:spcBef>
                <a:spcPts val="500"/>
              </a:spcBef>
              <a:defRPr sz="1600">
                <a:uFill>
                  <a:solidFill>
                    <a:srgbClr val="000000"/>
                  </a:solidFill>
                </a:uFill>
                <a:latin typeface="Calibri"/>
                <a:ea typeface="Calibri"/>
                <a:cs typeface="Calibri"/>
                <a:sym typeface="Calibri"/>
              </a:defRPr>
            </a:pPr>
            <a:r>
              <a:t>The Russian Revolution…</a:t>
            </a:r>
          </a:p>
          <a:p>
            <a:pPr marL="242663" indent="-242663" defTabSz="612648">
              <a:spcBef>
                <a:spcPts val="500"/>
              </a:spcBef>
              <a:defRPr sz="1600">
                <a:uFill>
                  <a:solidFill>
                    <a:srgbClr val="000000"/>
                  </a:solidFill>
                </a:uFill>
                <a:latin typeface="Calibri"/>
                <a:ea typeface="Calibri"/>
                <a:cs typeface="Calibri"/>
                <a:sym typeface="Calibri"/>
              </a:defRPr>
            </a:pPr>
            <a:r>
              <a:t>Hungarian, Bavarian socialist republics (short-lived)</a:t>
            </a:r>
          </a:p>
          <a:p>
            <a:pPr marL="242663" indent="-242663" defTabSz="612648">
              <a:spcBef>
                <a:spcPts val="500"/>
              </a:spcBef>
              <a:defRPr sz="1600">
                <a:uFill>
                  <a:solidFill>
                    <a:srgbClr val="000000"/>
                  </a:solidFill>
                </a:uFill>
                <a:latin typeface="Calibri"/>
                <a:ea typeface="Calibri"/>
                <a:cs typeface="Calibri"/>
                <a:sym typeface="Calibri"/>
              </a:defRPr>
            </a:pPr>
            <a:r>
              <a:t>Spartakist…</a:t>
            </a:r>
          </a:p>
          <a:p>
            <a:pPr marL="242663" indent="-242663" defTabSz="612648">
              <a:spcBef>
                <a:spcPts val="500"/>
              </a:spcBef>
              <a:defRPr sz="1600">
                <a:uFill>
                  <a:solidFill>
                    <a:srgbClr val="000000"/>
                  </a:solidFill>
                </a:uFill>
                <a:latin typeface="Calibri"/>
                <a:ea typeface="Calibri"/>
                <a:cs typeface="Calibri"/>
                <a:sym typeface="Calibri"/>
              </a:defRPr>
            </a:pPr>
            <a:r>
              <a:t>Allies demand 2 years of German GDP as “reparations”…</a:t>
            </a:r>
          </a:p>
        </p:txBody>
      </p:sp>
      <p:pic>
        <p:nvPicPr>
          <p:cNvPr id="336"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339"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340"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343"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44"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347"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350"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Stagecoach of Society III</a:t>
            </a:r>
          </a:p>
        </p:txBody>
      </p:sp>
      <p:sp>
        <p:nvSpPr>
          <p:cNvPr id="353"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Present at the Creation"/>
          <p:cNvSpPr txBox="1"/>
          <p:nvPr>
            <p:ph type="title"/>
          </p:nvPr>
        </p:nvSpPr>
        <p:spPr>
          <a:xfrm>
            <a:off x="124795" y="-1"/>
            <a:ext cx="8890001" cy="1261271"/>
          </a:xfrm>
          <a:prstGeom prst="rect">
            <a:avLst/>
          </a:prstGeom>
        </p:spPr>
        <p:txBody>
          <a:bodyPr/>
          <a:lstStyle>
            <a:lvl1pPr defTabSz="242772">
              <a:defRPr sz="4248"/>
            </a:lvl1pPr>
          </a:lstStyle>
          <a:p>
            <a:pPr/>
            <a:r>
              <a:t>What Has Globalization Actually Done?</a:t>
            </a:r>
          </a:p>
        </p:txBody>
      </p:sp>
      <p:sp>
        <p:nvSpPr>
          <p:cNvPr id="15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Belle Epoque world was globalized</a:t>
            </a:r>
          </a:p>
          <a:p>
            <a:pPr marL="157056" indent="-157056" defTabSz="217705">
              <a:spcBef>
                <a:spcPts val="1200"/>
              </a:spcBef>
              <a:defRPr>
                <a:latin typeface="Times New Roman"/>
                <a:ea typeface="Times New Roman"/>
                <a:cs typeface="Times New Roman"/>
                <a:sym typeface="Times New Roman"/>
              </a:defRPr>
            </a:pPr>
            <a:r>
              <a:t>Are there significant differences? In trade? In embedded factor content? In migration? Some</a:t>
            </a:r>
          </a:p>
          <a:p>
            <a:pPr marL="157056" indent="-157056" defTabSz="217705">
              <a:spcBef>
                <a:spcPts val="1200"/>
              </a:spcBef>
              <a:defRPr>
                <a:latin typeface="Times New Roman"/>
                <a:ea typeface="Times New Roman"/>
                <a:cs typeface="Times New Roman"/>
                <a:sym typeface="Times New Roman"/>
              </a:defRPr>
            </a:pPr>
            <a:r>
              <a:t>Limited bandwidth: commodities could move and securities could be traded back in the Belle Epoque</a:t>
            </a:r>
          </a:p>
          <a:p>
            <a:pPr lvl="1" marL="392641" indent="-157056" defTabSz="217705">
              <a:spcBef>
                <a:spcPts val="1200"/>
              </a:spcBef>
              <a:defRPr>
                <a:latin typeface="Times New Roman"/>
                <a:ea typeface="Times New Roman"/>
                <a:cs typeface="Times New Roman"/>
                <a:sym typeface="Times New Roman"/>
              </a:defRPr>
            </a:pPr>
            <a:r>
              <a:t>Ford could not achieve U.S. productivity levels in Britain</a:t>
            </a:r>
          </a:p>
          <a:p>
            <a:pPr marL="157056" indent="-157056" defTabSz="217705">
              <a:spcBef>
                <a:spcPts val="1200"/>
              </a:spcBef>
              <a:defRPr>
                <a:latin typeface="Times New Roman"/>
                <a:ea typeface="Times New Roman"/>
                <a:cs typeface="Times New Roman"/>
                <a:sym typeface="Times New Roman"/>
              </a:defRPr>
            </a:pPr>
            <a:r>
              <a:t>Today we have high bandwidth globalization</a:t>
            </a:r>
          </a:p>
          <a:p>
            <a:pPr lvl="1" marL="392641" indent="-157056" defTabSz="217705">
              <a:spcBef>
                <a:spcPts val="1200"/>
              </a:spcBef>
              <a:defRPr>
                <a:latin typeface="Times New Roman"/>
                <a:ea typeface="Times New Roman"/>
                <a:cs typeface="Times New Roman"/>
                <a:sym typeface="Times New Roman"/>
              </a:defRPr>
            </a:pPr>
            <a:r>
              <a:t>Integrated value chains</a:t>
            </a:r>
          </a:p>
          <a:p>
            <a:pPr lvl="1" marL="392641" indent="-157056" defTabSz="217705">
              <a:spcBef>
                <a:spcPts val="1200"/>
              </a:spcBef>
              <a:defRPr>
                <a:latin typeface="Times New Roman"/>
                <a:ea typeface="Times New Roman"/>
                <a:cs typeface="Times New Roman"/>
                <a:sym typeface="Times New Roman"/>
              </a:defRPr>
            </a:pPr>
            <a:r>
              <a:t>Blame “rootless cosmopolitans”</a:t>
            </a:r>
          </a:p>
          <a:p>
            <a:pPr lvl="1" marL="392641" indent="-157056" defTabSz="217705">
              <a:spcBef>
                <a:spcPts val="1200"/>
              </a:spcBef>
              <a:defRPr>
                <a:latin typeface="Times New Roman"/>
                <a:ea typeface="Times New Roman"/>
                <a:cs typeface="Times New Roman"/>
                <a:sym typeface="Times New Roman"/>
              </a:defRPr>
            </a:pPr>
            <a:r>
              <a:t>But not advanced very far</a:t>
            </a:r>
          </a:p>
        </p:txBody>
      </p:sp>
      <p:sp>
        <p:nvSpPr>
          <p:cNvPr id="15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6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7" y="61478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455001"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Limit of Human Felicity I</a:t>
            </a:r>
          </a:p>
        </p:txBody>
      </p:sp>
      <p:sp>
        <p:nvSpPr>
          <p:cNvPr id="356"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59"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62" name="Science reaches critical mass and from it springs engineering—all of the engineering subdisciplines, including the management of human resources and of organizations. From a liberal political order spring national and then the global market economy. And "/>
          <p:cNvSpPr txBox="1"/>
          <p:nvPr>
            <p:ph type="body" idx="4294967295"/>
          </p:nvPr>
        </p:nvSpPr>
        <p:spPr>
          <a:xfrm>
            <a:off x="277663" y="1267120"/>
            <a:ext cx="8572501" cy="5397505"/>
          </a:xfrm>
          <a:prstGeom prst="rect">
            <a:avLst/>
          </a:prstGeom>
        </p:spPr>
        <p:txBody>
          <a:bodyPr lIns="45718" tIns="45718" rIns="45718" bIns="45718" anchor="t"/>
          <a:lstStyle/>
          <a:p>
            <a:pPr marL="0" indent="0" defTabSz="379474">
              <a:spcBef>
                <a:spcPts val="900"/>
              </a:spcBef>
              <a:buSzTx/>
              <a:buNone/>
              <a:defRPr b="1" sz="1900">
                <a:uFill>
                  <a:solidFill>
                    <a:srgbClr val="000000"/>
                  </a:solidFill>
                </a:uFill>
                <a:latin typeface="+mj-lt"/>
                <a:ea typeface="+mj-ea"/>
                <a:cs typeface="+mj-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Measuring Growth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65" name="What are my estimates of the rate of growth of economically-useful human knowledge over 1-1500, 1500-1800, 1800-1870, and 1870-2000?…"/>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What Is the Key Factor in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68" name="Yes, many things contributed. But suppose you have to pick just one"/>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What Are the Four Factors That I See as Making for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19453">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71" name="Yes, there are many, many more things that contributed. But suppose you have to pick just four:"/>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Demography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74" name="What is the principal cause of the demographic transition?…"/>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Feminism"/>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77" name="How many pregnancies do we think Abigail Smith Adams had between when she was 20 and 34?…"/>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Empowered Tyrannies II"/>
          <p:cNvSpPr txBox="1"/>
          <p:nvPr>
            <p:ph type="title" idx="4294967295"/>
          </p:nvPr>
        </p:nvSpPr>
        <p:spPr>
          <a:xfrm>
            <a:off x="277663" y="-3"/>
            <a:ext cx="8572501" cy="1267128"/>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80" name="How many world leaders are members of the 10-million club?…"/>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Inclusion and Hierarchy Attenuation"/>
          <p:cNvSpPr txBox="1"/>
          <p:nvPr>
            <p:ph type="title" idx="4294967295"/>
          </p:nvPr>
        </p:nvSpPr>
        <p:spPr>
          <a:xfrm>
            <a:off x="277663" y="-3"/>
            <a:ext cx="8572501" cy="1267128"/>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83" name="At the start of the 1970s, future President Ronald Reagan said that diplomats from Tanzania appeared uncomfortabl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sent at the Creation"/>
          <p:cNvSpPr txBox="1"/>
          <p:nvPr>
            <p:ph type="title"/>
          </p:nvPr>
        </p:nvSpPr>
        <p:spPr>
          <a:xfrm>
            <a:off x="124795" y="-1"/>
            <a:ext cx="8890001" cy="1261271"/>
          </a:xfrm>
          <a:prstGeom prst="rect">
            <a:avLst/>
          </a:prstGeom>
        </p:spPr>
        <p:txBody>
          <a:bodyPr/>
          <a:lstStyle>
            <a:lvl1pPr defTabSz="222198">
              <a:defRPr sz="3888"/>
            </a:lvl1pPr>
          </a:lstStyle>
          <a:p>
            <a:pPr/>
            <a:r>
              <a:t>But Perhaps It Has Not Yet Wreaked Its Effects</a:t>
            </a:r>
          </a:p>
        </p:txBody>
      </p:sp>
      <p:sp>
        <p:nvSpPr>
          <p:cNvPr id="16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Is the right answer: “not yet”?</a:t>
            </a:r>
          </a:p>
          <a:p>
            <a:pPr marL="157056" indent="-157056" defTabSz="217705">
              <a:spcBef>
                <a:spcPts val="1200"/>
              </a:spcBef>
              <a:defRPr>
                <a:latin typeface="Times New Roman"/>
                <a:ea typeface="Times New Roman"/>
                <a:cs typeface="Times New Roman"/>
                <a:sym typeface="Times New Roman"/>
              </a:defRPr>
            </a:pPr>
            <a:r>
              <a:t>Robert Reich’s </a:t>
            </a:r>
            <a:r>
              <a:rPr i="1"/>
              <a:t>The Work of Nations</a:t>
            </a:r>
          </a:p>
          <a:p>
            <a:pPr lvl="1" marL="392641" indent="-157056" defTabSz="217705">
              <a:spcBef>
                <a:spcPts val="1200"/>
              </a:spcBef>
              <a:defRPr>
                <a:latin typeface="Times New Roman"/>
                <a:ea typeface="Times New Roman"/>
                <a:cs typeface="Times New Roman"/>
                <a:sym typeface="Times New Roman"/>
              </a:defRPr>
            </a:pPr>
            <a:r>
              <a:t>A more fine-grained international division of labor</a:t>
            </a:r>
          </a:p>
          <a:p>
            <a:pPr lvl="1" marL="392641" indent="-157056" defTabSz="217705">
              <a:spcBef>
                <a:spcPts val="1200"/>
              </a:spcBef>
              <a:defRPr>
                <a:latin typeface="Times New Roman"/>
                <a:ea typeface="Times New Roman"/>
                <a:cs typeface="Times New Roman"/>
                <a:sym typeface="Times New Roman"/>
              </a:defRPr>
            </a:pPr>
            <a:r>
              <a:t>Value chains</a:t>
            </a:r>
          </a:p>
          <a:p>
            <a:pPr lvl="1" marL="392641" indent="-157056" defTabSz="217705">
              <a:spcBef>
                <a:spcPts val="1200"/>
              </a:spcBef>
              <a:defRPr>
                <a:latin typeface="Times New Roman"/>
                <a:ea typeface="Times New Roman"/>
                <a:cs typeface="Times New Roman"/>
                <a:sym typeface="Times New Roman"/>
              </a:defRPr>
            </a:pPr>
            <a:r>
              <a:t>Heaven help “unskilled” workers int eh global north</a:t>
            </a:r>
          </a:p>
          <a:p>
            <a:pPr marL="157056" indent="-157056" defTabSz="217705">
              <a:spcBef>
                <a:spcPts val="1200"/>
              </a:spcBef>
              <a:defRPr>
                <a:latin typeface="Times New Roman"/>
                <a:ea typeface="Times New Roman"/>
                <a:cs typeface="Times New Roman"/>
                <a:sym typeface="Times New Roman"/>
              </a:defRPr>
            </a:pPr>
            <a:r>
              <a:t>Effects of growing international inequality</a:t>
            </a:r>
          </a:p>
          <a:p>
            <a:pPr lvl="1" marL="392641" indent="-157056" defTabSz="217705">
              <a:spcBef>
                <a:spcPts val="1200"/>
              </a:spcBef>
              <a:defRPr>
                <a:latin typeface="Times New Roman"/>
                <a:ea typeface="Times New Roman"/>
                <a:cs typeface="Times New Roman"/>
                <a:sym typeface="Times New Roman"/>
              </a:defRPr>
            </a:pPr>
            <a:r>
              <a:t>Will that come to the domestic side</a:t>
            </a:r>
          </a:p>
          <a:p>
            <a:pPr lvl="1" marL="392641" indent="-157056" defTabSz="217705">
              <a:spcBef>
                <a:spcPts val="1200"/>
              </a:spcBef>
              <a:defRPr>
                <a:latin typeface="Times New Roman"/>
                <a:ea typeface="Times New Roman"/>
                <a:cs typeface="Times New Roman"/>
                <a:sym typeface="Times New Roman"/>
              </a:defRPr>
            </a:pPr>
            <a:r>
              <a:t>How will societies survive?</a:t>
            </a:r>
          </a:p>
          <a:p>
            <a:pPr marL="157056" indent="-157056" defTabSz="217705">
              <a:spcBef>
                <a:spcPts val="1200"/>
              </a:spcBef>
              <a:defRPr>
                <a:latin typeface="Times New Roman"/>
                <a:ea typeface="Times New Roman"/>
                <a:cs typeface="Times New Roman"/>
                <a:sym typeface="Times New Roman"/>
              </a:defRPr>
            </a:pPr>
            <a:r>
              <a:t>What will the world of 2050 look like?</a:t>
            </a:r>
          </a:p>
        </p:txBody>
      </p:sp>
      <p:sp>
        <p:nvSpPr>
          <p:cNvPr id="16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6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3" y="61093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8281669"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Economic Mismanagement and Insecurity II"/>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86" name="According to Karl Polanyi, what rights does the market economy respect?…"/>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Watershed: 1870 as an Inflection Point</a:t>
            </a:r>
          </a:p>
        </p:txBody>
      </p:sp>
      <p:sp>
        <p:nvSpPr>
          <p:cNvPr id="389" name="This course covers the history of the long twentieth century, beginning in 1870 and ending in 2016:…"/>
          <p:cNvSpPr txBox="1"/>
          <p:nvPr>
            <p:ph type="body" idx="4294967295"/>
          </p:nvPr>
        </p:nvSpPr>
        <p:spPr>
          <a:xfrm>
            <a:off x="277662" y="1267120"/>
            <a:ext cx="6000170"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90" name="Image" descr="Image"/>
          <p:cNvPicPr>
            <a:picLocks noChangeAspect="1"/>
          </p:cNvPicPr>
          <p:nvPr/>
        </p:nvPicPr>
        <p:blipFill>
          <a:blip r:embed="rId2">
            <a:extLst/>
          </a:blip>
          <a:stretch>
            <a:fillRect/>
          </a:stretch>
        </p:blipFill>
        <p:spPr>
          <a:xfrm>
            <a:off x="6277831" y="1267123"/>
            <a:ext cx="2572334" cy="5397502"/>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93"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96"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Before 1870, Ideas Growth Not Fast Enough</a:t>
            </a:r>
          </a:p>
        </p:txBody>
      </p:sp>
      <p:sp>
        <p:nvSpPr>
          <p:cNvPr id="399"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29184">
              <a:spcBef>
                <a:spcPts val="800"/>
              </a:spcBef>
              <a:buSzTx/>
              <a:buNone/>
              <a:defRPr b="1" sz="1700">
                <a:uFill>
                  <a:solidFill>
                    <a:srgbClr val="000000"/>
                  </a:solidFill>
                </a:uFill>
                <a:latin typeface="+mj-lt"/>
                <a:ea typeface="+mj-ea"/>
                <a:cs typeface="+mj-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1</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 3.5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4.75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9</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1870: 16</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2020: 421</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Growth Rates:</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to 1500: 0.02%/year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to 1800: 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to 1870: 0.8%/year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1870 to 2020: 2.3%/year</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02"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j-lt"/>
                <a:ea typeface="+mj-ea"/>
                <a:cs typeface="+mj-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03"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Preview: Next Time"/>
          <p:cNvSpPr txBox="1"/>
          <p:nvPr>
            <p:ph type="title" idx="4294967295"/>
          </p:nvPr>
        </p:nvSpPr>
        <p:spPr>
          <a:xfrm>
            <a:off x="277663" y="-3"/>
            <a:ext cx="8572501" cy="1267128"/>
          </a:xfrm>
          <a:prstGeom prst="rect">
            <a:avLst/>
          </a:prstGeom>
        </p:spPr>
        <p:txBody>
          <a:bodyPr lIns="45718" tIns="45718" rIns="45718" bIns="45718"/>
          <a:lstStyle>
            <a:lvl1pPr defTabSz="361188">
              <a:defRPr sz="4700">
                <a:solidFill>
                  <a:srgbClr val="000080"/>
                </a:solidFill>
                <a:uFill>
                  <a:solidFill>
                    <a:srgbClr val="000000"/>
                  </a:solidFill>
                </a:uFill>
              </a:defRPr>
            </a:lvl1pPr>
          </a:lstStyle>
          <a:p>
            <a:pPr/>
            <a:r>
              <a:t>Worldwide: The Broad Sweep</a:t>
            </a:r>
          </a:p>
        </p:txBody>
      </p:sp>
      <p:sp>
        <p:nvSpPr>
          <p:cNvPr id="406"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407"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410"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411"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14"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15" name="Image" descr="Image"/>
          <p:cNvPicPr>
            <a:picLocks noChangeAspect="1"/>
          </p:cNvPicPr>
          <p:nvPr/>
        </p:nvPicPr>
        <p:blipFill>
          <a:blip r:embed="rId2">
            <a:extLst/>
          </a:blip>
          <a:stretch>
            <a:fillRect/>
          </a:stretch>
        </p:blipFill>
        <p:spPr>
          <a:xfrm>
            <a:off x="5662915" y="1267123"/>
            <a:ext cx="3187251" cy="5397502"/>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18" name="This course covers the history of the long twentieth century, beginning in 1870 and ending in 2016:…"/>
          <p:cNvSpPr txBox="1"/>
          <p:nvPr>
            <p:ph type="body" sz="half" idx="4294967295"/>
          </p:nvPr>
        </p:nvSpPr>
        <p:spPr>
          <a:xfrm>
            <a:off x="277663" y="1267120"/>
            <a:ext cx="4468522"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19" name="Image" descr="Image"/>
          <p:cNvPicPr>
            <a:picLocks noChangeAspect="1"/>
          </p:cNvPicPr>
          <p:nvPr/>
        </p:nvPicPr>
        <p:blipFill>
          <a:blip r:embed="rId2">
            <a:extLst/>
          </a:blip>
          <a:srcRect l="0" t="0" r="0" b="12133"/>
          <a:stretch>
            <a:fillRect/>
          </a:stretch>
        </p:blipFill>
        <p:spPr>
          <a:xfrm>
            <a:off x="4746185" y="1267122"/>
            <a:ext cx="4103981" cy="53974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Catch Our Breath…"/>
          <p:cNvSpPr txBox="1"/>
          <p:nvPr>
            <p:ph type="title"/>
          </p:nvPr>
        </p:nvSpPr>
        <p:spPr>
          <a:xfrm>
            <a:off x="276457" y="-3"/>
            <a:ext cx="8572501" cy="1270005"/>
          </a:xfrm>
          <a:prstGeom prst="rect">
            <a:avLst/>
          </a:prstGeom>
        </p:spPr>
        <p:txBody>
          <a:bodyPr/>
          <a:lstStyle/>
          <a:p>
            <a:pPr/>
            <a:r>
              <a:t>Catch Our Breath…</a:t>
            </a:r>
          </a:p>
        </p:txBody>
      </p:sp>
      <p:sp>
        <p:nvSpPr>
          <p:cNvPr id="172"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73"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1. My Grand Narrative"/>
          <p:cNvSpPr txBox="1"/>
          <p:nvPr>
            <p:ph type="title" idx="4294967295"/>
          </p:nvPr>
        </p:nvSpPr>
        <p:spPr>
          <a:xfrm>
            <a:off x="277663" y="-3"/>
            <a:ext cx="8572501" cy="1267128"/>
          </a:xfrm>
          <a:prstGeom prst="rect">
            <a:avLst/>
          </a:prstGeom>
        </p:spPr>
        <p:txBody>
          <a:bodyPr lIns="45718" tIns="45718" rIns="45718" bIns="45718"/>
          <a:lstStyle>
            <a:lvl1pPr defTabSz="397763">
              <a:defRPr sz="5200">
                <a:uFill>
                  <a:solidFill>
                    <a:srgbClr val="000000"/>
                  </a:solidFill>
                </a:uFill>
              </a:defRPr>
            </a:lvl1pPr>
          </a:lstStyle>
          <a:p>
            <a:pPr/>
            <a:r>
              <a:t>Review: Political Economy</a:t>
            </a:r>
          </a:p>
        </p:txBody>
      </p:sp>
      <p:sp>
        <p:nvSpPr>
          <p:cNvPr id="422" name="This course covers the history of the long twentieth century, beginning in 1870 and ending in 2016:…"/>
          <p:cNvSpPr txBox="1"/>
          <p:nvPr>
            <p:ph type="body" idx="4294967295"/>
          </p:nvPr>
        </p:nvSpPr>
        <p:spPr>
          <a:xfrm>
            <a:off x="277663" y="1267120"/>
            <a:ext cx="5280393" cy="539750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423" name="Image" descr="Image"/>
          <p:cNvPicPr>
            <a:picLocks noChangeAspect="1"/>
          </p:cNvPicPr>
          <p:nvPr/>
        </p:nvPicPr>
        <p:blipFill>
          <a:blip r:embed="rId2">
            <a:extLst/>
          </a:blip>
          <a:stretch>
            <a:fillRect/>
          </a:stretch>
        </p:blipFill>
        <p:spPr>
          <a:xfrm>
            <a:off x="5558054" y="1267123"/>
            <a:ext cx="3292111" cy="3144811"/>
          </a:xfrm>
          <a:prstGeom prst="rect">
            <a:avLst/>
          </a:prstGeom>
          <a:ln w="12700">
            <a:miter lim="400000"/>
          </a:ln>
        </p:spPr>
      </p:pic>
      <p:pic>
        <p:nvPicPr>
          <p:cNvPr id="424" name="Image" descr="Image"/>
          <p:cNvPicPr>
            <a:picLocks noChangeAspect="1"/>
          </p:cNvPicPr>
          <p:nvPr/>
        </p:nvPicPr>
        <p:blipFill>
          <a:blip r:embed="rId3">
            <a:extLst/>
          </a:blip>
          <a:stretch>
            <a:fillRect/>
          </a:stretch>
        </p:blipFill>
        <p:spPr>
          <a:xfrm>
            <a:off x="5558054" y="4290505"/>
            <a:ext cx="3292111" cy="237412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427" name="This course covers the history of the long twentieth century, beginning in 1870 and ending in 2016:…"/>
          <p:cNvSpPr txBox="1"/>
          <p:nvPr>
            <p:ph type="body" idx="4294967295"/>
          </p:nvPr>
        </p:nvSpPr>
        <p:spPr>
          <a:xfrm>
            <a:off x="277662" y="1267120"/>
            <a:ext cx="5973667"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Fears of “democracy” among American founders: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28" name="Image" descr="Image"/>
          <p:cNvPicPr>
            <a:picLocks noChangeAspect="1"/>
          </p:cNvPicPr>
          <p:nvPr/>
        </p:nvPicPr>
        <p:blipFill>
          <a:blip r:embed="rId2">
            <a:extLst/>
          </a:blip>
          <a:stretch>
            <a:fillRect/>
          </a:stretch>
        </p:blipFill>
        <p:spPr>
          <a:xfrm>
            <a:off x="6251326" y="1267123"/>
            <a:ext cx="2598840" cy="2638944"/>
          </a:xfrm>
          <a:prstGeom prst="rect">
            <a:avLst/>
          </a:prstGeom>
          <a:ln w="12700">
            <a:miter lim="400000"/>
          </a:ln>
        </p:spPr>
      </p:pic>
      <p:pic>
        <p:nvPicPr>
          <p:cNvPr id="429" name="Image" descr="Image"/>
          <p:cNvPicPr>
            <a:picLocks noChangeAspect="1"/>
          </p:cNvPicPr>
          <p:nvPr/>
        </p:nvPicPr>
        <p:blipFill>
          <a:blip r:embed="rId3">
            <a:extLst/>
          </a:blip>
          <a:stretch>
            <a:fillRect/>
          </a:stretch>
        </p:blipFill>
        <p:spPr>
          <a:xfrm>
            <a:off x="6251326" y="3888168"/>
            <a:ext cx="2598840" cy="2776457"/>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Franchise Restricted to the Rich Could Not Maintain Itself</a:t>
            </a:r>
          </a:p>
        </p:txBody>
      </p:sp>
      <p:sp>
        <p:nvSpPr>
          <p:cNvPr id="432" name="This course covers the history of the long twentieth century, beginning in 1870 and ending in 2016:…"/>
          <p:cNvSpPr txBox="1"/>
          <p:nvPr>
            <p:ph type="body" idx="4294967295"/>
          </p:nvPr>
        </p:nvSpPr>
        <p:spPr>
          <a:xfrm>
            <a:off x="277662" y="1267120"/>
            <a:ext cx="5074473" cy="5397505"/>
          </a:xfrm>
          <a:prstGeom prst="rect">
            <a:avLst/>
          </a:prstGeom>
        </p:spPr>
        <p:txBody>
          <a:bodyPr lIns="45718" tIns="45718" rIns="45718" bIns="45718" anchor="t"/>
          <a:lstStyle/>
          <a:p>
            <a:pPr marL="0" indent="0" defTabSz="306324">
              <a:spcBef>
                <a:spcPts val="800"/>
              </a:spcBef>
              <a:buSzTx/>
              <a:buNone/>
              <a:defRPr b="1" sz="2000">
                <a:uFill>
                  <a:solidFill>
                    <a:srgbClr val="000000"/>
                  </a:solidFill>
                </a:uFill>
                <a:latin typeface="+mj-lt"/>
                <a:ea typeface="+mj-ea"/>
                <a:cs typeface="+mj-cs"/>
                <a:sym typeface="Helvetica"/>
              </a:defRPr>
            </a:pPr>
            <a:r>
              <a:t>The dynamic of franchise extension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33" name="Image" descr="Image"/>
          <p:cNvPicPr>
            <a:picLocks noChangeAspect="1"/>
          </p:cNvPicPr>
          <p:nvPr/>
        </p:nvPicPr>
        <p:blipFill>
          <a:blip r:embed="rId2">
            <a:extLst/>
          </a:blip>
          <a:stretch>
            <a:fillRect/>
          </a:stretch>
        </p:blipFill>
        <p:spPr>
          <a:xfrm>
            <a:off x="5352134" y="1267123"/>
            <a:ext cx="3498032" cy="2741916"/>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436" name="This course covers the history of the long twentieth century, beginning in 1870 and ending in 2016:…"/>
          <p:cNvSpPr txBox="1"/>
          <p:nvPr>
            <p:ph type="body" idx="4294967295"/>
          </p:nvPr>
        </p:nvSpPr>
        <p:spPr>
          <a:xfrm>
            <a:off x="277662" y="1267120"/>
            <a:ext cx="5721875" cy="5397505"/>
          </a:xfrm>
          <a:prstGeom prst="rect">
            <a:avLst/>
          </a:prstGeom>
        </p:spPr>
        <p:txBody>
          <a:bodyPr lIns="45718" tIns="45718" rIns="45718" bIns="45718" anchor="t"/>
          <a:lstStyle/>
          <a:p>
            <a:pPr marL="0" indent="0" defTabSz="329184">
              <a:spcBef>
                <a:spcPts val="800"/>
              </a:spcBef>
              <a:buSzTx/>
              <a:buNone/>
              <a:defRPr b="1" sz="2100">
                <a:uFill>
                  <a:solidFill>
                    <a:srgbClr val="000000"/>
                  </a:solidFill>
                </a:uFill>
                <a:latin typeface="+mj-lt"/>
                <a:ea typeface="+mj-ea"/>
                <a:cs typeface="+mj-cs"/>
                <a:sym typeface="Helvetica"/>
              </a:defRPr>
            </a:pPr>
            <a:r>
              <a:t>Karl Polanyi</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437" name="Image" descr="Image"/>
          <p:cNvPicPr>
            <a:picLocks noChangeAspect="1"/>
          </p:cNvPicPr>
          <p:nvPr/>
        </p:nvPicPr>
        <p:blipFill>
          <a:blip r:embed="rId2">
            <a:extLst/>
          </a:blip>
          <a:stretch>
            <a:fillRect/>
          </a:stretch>
        </p:blipFill>
        <p:spPr>
          <a:xfrm>
            <a:off x="5999536" y="1267123"/>
            <a:ext cx="2850629" cy="260629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9" name="Image" descr="Image"/>
          <p:cNvPicPr>
            <a:picLocks noChangeAspect="1"/>
          </p:cNvPicPr>
          <p:nvPr/>
        </p:nvPicPr>
        <p:blipFill>
          <a:blip r:embed="rId2">
            <a:extLst/>
          </a:blip>
          <a:stretch>
            <a:fillRect/>
          </a:stretch>
        </p:blipFill>
        <p:spPr>
          <a:xfrm>
            <a:off x="5928597" y="2518267"/>
            <a:ext cx="2921569" cy="2216613"/>
          </a:xfrm>
          <a:prstGeom prst="rect">
            <a:avLst/>
          </a:prstGeom>
          <a:ln w="12700">
            <a:miter lim="400000"/>
          </a:ln>
        </p:spPr>
      </p:pic>
      <p:sp>
        <p:nvSpPr>
          <p:cNvPr id="440"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441" name="This course covers the history of the long twentieth century, beginning in 1870 and ending in 2016:…"/>
          <p:cNvSpPr txBox="1"/>
          <p:nvPr>
            <p:ph type="body" idx="4294967295"/>
          </p:nvPr>
        </p:nvSpPr>
        <p:spPr>
          <a:xfrm>
            <a:off x="277662" y="1267120"/>
            <a:ext cx="4838255" cy="5397505"/>
          </a:xfrm>
          <a:prstGeom prst="rect">
            <a:avLst/>
          </a:prstGeom>
        </p:spPr>
        <p:txBody>
          <a:bodyPr lIns="45718" tIns="45718" rIns="45718" bIns="45718" anchor="t"/>
          <a:lstStyle/>
          <a:p>
            <a:pPr marL="0" indent="0" defTabSz="224026">
              <a:spcBef>
                <a:spcPts val="500"/>
              </a:spcBef>
              <a:buSzTx/>
              <a:buNone/>
              <a:defRPr b="1" sz="1400">
                <a:uFill>
                  <a:solidFill>
                    <a:srgbClr val="000000"/>
                  </a:solidFill>
                </a:uFill>
                <a:latin typeface="+mj-lt"/>
                <a:ea typeface="+mj-ea"/>
                <a:cs typeface="+mj-cs"/>
                <a:sym typeface="Helvetica"/>
              </a:defRPr>
            </a:pPr>
            <a:r>
              <a:t>Who shape my thought about the long 20th century—and how should, I think, shape yours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They are all deeply flawed…</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But they are also geniuses, each in his way…</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In historical order: Marx, Keynes, Hayek, Polanyi, Gellner</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The other three thinkers: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Keynes</a:t>
            </a:r>
            <a:r>
              <a:rPr b="0"/>
              <a:t>: All that we need to produce general prosperity is technical adjustments to our system. Then the kingdom of freedom and prosperity will be within our grasp—and our major problems will no longer be economic ones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Gellner</a:t>
            </a:r>
            <a:r>
              <a:rPr b="0"/>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Marx</a:t>
            </a:r>
            <a:r>
              <a:rPr b="0"/>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442" name="Image" descr="Image"/>
          <p:cNvPicPr>
            <a:picLocks noChangeAspect="1"/>
          </p:cNvPicPr>
          <p:nvPr/>
        </p:nvPicPr>
        <p:blipFill>
          <a:blip r:embed="rId3">
            <a:extLst/>
          </a:blip>
          <a:stretch>
            <a:fillRect/>
          </a:stretch>
        </p:blipFill>
        <p:spPr>
          <a:xfrm>
            <a:off x="5928597" y="1267123"/>
            <a:ext cx="2921569" cy="1208703"/>
          </a:xfrm>
          <a:prstGeom prst="rect">
            <a:avLst/>
          </a:prstGeom>
          <a:ln w="12700">
            <a:miter lim="400000"/>
          </a:ln>
        </p:spPr>
      </p:pic>
      <p:pic>
        <p:nvPicPr>
          <p:cNvPr id="443" name="Image" descr="Image"/>
          <p:cNvPicPr>
            <a:picLocks noChangeAspect="1"/>
          </p:cNvPicPr>
          <p:nvPr/>
        </p:nvPicPr>
        <p:blipFill>
          <a:blip r:embed="rId4">
            <a:extLst/>
          </a:blip>
          <a:stretch>
            <a:fillRect/>
          </a:stretch>
        </p:blipFill>
        <p:spPr>
          <a:xfrm>
            <a:off x="5928597" y="4591444"/>
            <a:ext cx="2921569" cy="2073181"/>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446" name="This course covers the history of the long twentieth century, beginning in 1870 and ending in 2016:…"/>
          <p:cNvSpPr txBox="1"/>
          <p:nvPr>
            <p:ph type="body" idx="4294967295"/>
          </p:nvPr>
        </p:nvSpPr>
        <p:spPr>
          <a:xfrm>
            <a:off x="277663" y="1267120"/>
            <a:ext cx="5724558"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Thumbnails on our first two:</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Hayek</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Only the market economy can use society’s knowledge.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Polanyi</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447" name="Image" descr="Image"/>
          <p:cNvPicPr>
            <a:picLocks noChangeAspect="1"/>
          </p:cNvPicPr>
          <p:nvPr/>
        </p:nvPicPr>
        <p:blipFill>
          <a:blip r:embed="rId2">
            <a:extLst/>
          </a:blip>
          <a:stretch>
            <a:fillRect/>
          </a:stretch>
        </p:blipFill>
        <p:spPr>
          <a:xfrm>
            <a:off x="6002220" y="1267123"/>
            <a:ext cx="2847946" cy="2791213"/>
          </a:xfrm>
          <a:prstGeom prst="rect">
            <a:avLst/>
          </a:prstGeom>
          <a:ln w="12700">
            <a:miter lim="400000"/>
          </a:ln>
        </p:spPr>
      </p:pic>
      <p:pic>
        <p:nvPicPr>
          <p:cNvPr id="448" name="Image" descr="Image"/>
          <p:cNvPicPr>
            <a:picLocks noChangeAspect="1"/>
          </p:cNvPicPr>
          <p:nvPr/>
        </p:nvPicPr>
        <p:blipFill>
          <a:blip r:embed="rId3">
            <a:extLst/>
          </a:blip>
          <a:stretch>
            <a:fillRect/>
          </a:stretch>
        </p:blipFill>
        <p:spPr>
          <a:xfrm>
            <a:off x="5999536" y="4058334"/>
            <a:ext cx="2850629" cy="2606291"/>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451" name="This course covers the history of the long twentieth century, beginning in 1870 and ending in 2016:…"/>
          <p:cNvSpPr txBox="1"/>
          <p:nvPr>
            <p:ph type="body" idx="4294967295"/>
          </p:nvPr>
        </p:nvSpPr>
        <p:spPr>
          <a:xfrm>
            <a:off x="277662" y="1267120"/>
            <a:ext cx="5332033" cy="5397505"/>
          </a:xfrm>
          <a:prstGeom prst="rect">
            <a:avLst/>
          </a:prstGeom>
        </p:spPr>
        <p:txBody>
          <a:bodyPr lIns="45718" tIns="45718" rIns="45718" bIns="45718" anchor="t"/>
          <a:lstStyle/>
          <a:p>
            <a:pPr marL="0" indent="0" defTabSz="288036">
              <a:spcBef>
                <a:spcPts val="700"/>
              </a:spcBef>
              <a:buSzTx/>
              <a:buNone/>
              <a:defRPr b="1" sz="1800">
                <a:uFill>
                  <a:solidFill>
                    <a:srgbClr val="000000"/>
                  </a:solidFill>
                </a:uFill>
                <a:latin typeface="+mj-lt"/>
                <a:ea typeface="+mj-ea"/>
                <a:cs typeface="+mj-cs"/>
                <a:sym typeface="Helvetica"/>
              </a:defRPr>
            </a:pPr>
            <a:r>
              <a:t>Toqueville on the rich as “elder brothers” in 1848:</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452" name="Image" descr="Image"/>
          <p:cNvPicPr>
            <a:picLocks noChangeAspect="1"/>
          </p:cNvPicPr>
          <p:nvPr/>
        </p:nvPicPr>
        <p:blipFill>
          <a:blip r:embed="rId2">
            <a:extLst/>
          </a:blip>
          <a:stretch>
            <a:fillRect/>
          </a:stretch>
        </p:blipFill>
        <p:spPr>
          <a:xfrm>
            <a:off x="5609692" y="1267123"/>
            <a:ext cx="3240472" cy="5397502"/>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455" name="This course covers the history of the long twentieth century, beginning in 1870 and ending in 2016:…"/>
          <p:cNvSpPr txBox="1"/>
          <p:nvPr>
            <p:ph type="body" idx="4294967295"/>
          </p:nvPr>
        </p:nvSpPr>
        <p:spPr>
          <a:xfrm>
            <a:off x="277663" y="1267120"/>
            <a:ext cx="5699782"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Dean Acheson, Secretary of State for Harry S Truman:</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456" name="Image" descr="Image"/>
          <p:cNvPicPr>
            <a:picLocks noChangeAspect="1"/>
          </p:cNvPicPr>
          <p:nvPr/>
        </p:nvPicPr>
        <p:blipFill>
          <a:blip r:embed="rId2">
            <a:extLst/>
          </a:blip>
          <a:stretch>
            <a:fillRect/>
          </a:stretch>
        </p:blipFill>
        <p:spPr>
          <a:xfrm>
            <a:off x="5977444" y="1267123"/>
            <a:ext cx="2872721" cy="539750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59" name="On to Chapter 3: Globalizing the World, 1870-1914 (&amp; Eichengreen, 1&amp;2):…"/>
          <p:cNvSpPr txBox="1"/>
          <p:nvPr>
            <p:ph type="body" idx="4294967295"/>
          </p:nvPr>
        </p:nvSpPr>
        <p:spPr>
          <a:xfrm>
            <a:off x="277663" y="1267120"/>
            <a:ext cx="8572501"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By 1810 the tide of empire had been clearly ebbing…</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60" name="Image" descr="Image"/>
          <p:cNvPicPr>
            <a:picLocks noChangeAspect="1"/>
          </p:cNvPicPr>
          <p:nvPr/>
        </p:nvPicPr>
        <p:blipFill>
          <a:blip r:embed="rId2">
            <a:extLst/>
          </a:blip>
          <a:stretch>
            <a:fillRect/>
          </a:stretch>
        </p:blipFill>
        <p:spPr>
          <a:xfrm>
            <a:off x="1517652" y="2370964"/>
            <a:ext cx="5466011" cy="3821538"/>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63"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graphing international capital flows and mobility since 1850 over time produces a graph that is: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7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66"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69"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72"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In Eichengreen’s view, if World War I had somehow been avoided, would the global gold standard have remained stable in the 1920s and 1930s?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Empire"/>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Empire</a:t>
            </a:r>
          </a:p>
        </p:txBody>
      </p:sp>
      <p:pic>
        <p:nvPicPr>
          <p:cNvPr id="475"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49" cy="4521278"/>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78"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didn’t the British transform India into an industrial power?</a:t>
            </a:r>
          </a:p>
        </p:txBody>
      </p:sp>
      <p:pic>
        <p:nvPicPr>
          <p:cNvPr id="479" name="Image" descr="Image"/>
          <p:cNvPicPr>
            <a:picLocks noChangeAspect="1"/>
          </p:cNvPicPr>
          <p:nvPr/>
        </p:nvPicPr>
        <p:blipFill>
          <a:blip r:embed="rId2">
            <a:extLst/>
          </a:blip>
          <a:stretch>
            <a:fillRect/>
          </a:stretch>
        </p:blipFill>
        <p:spPr>
          <a:xfrm>
            <a:off x="277662" y="1861939"/>
            <a:ext cx="8572502" cy="3950933"/>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elf-Strengthening”"/>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“Self-Strengthening”</a:t>
            </a:r>
          </a:p>
        </p:txBody>
      </p:sp>
      <p:sp>
        <p:nvSpPr>
          <p:cNvPr id="482" name="The puzzle of China vs. Japan…"/>
          <p:cNvSpPr txBox="1"/>
          <p:nvPr>
            <p:ph type="body" sz="half" idx="4294967295"/>
          </p:nvPr>
        </p:nvSpPr>
        <p:spPr>
          <a:xfrm>
            <a:off x="457198" y="1094170"/>
            <a:ext cx="3315020" cy="5244065"/>
          </a:xfrm>
          <a:prstGeom prst="rect">
            <a:avLst/>
          </a:prstGeom>
        </p:spPr>
        <p:txBody>
          <a:bodyPr lIns="50800" tIns="50800" rIns="50800" bIns="50800" anchor="t"/>
          <a:lstStyle/>
          <a:p>
            <a:pPr marL="249907" indent="-249907" defTabSz="630936">
              <a:spcBef>
                <a:spcPts val="500"/>
              </a:spcBef>
              <a:defRPr sz="1600">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00">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00">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00">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00">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00">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00">
                <a:uFill>
                  <a:solidFill>
                    <a:srgbClr val="000000"/>
                  </a:solidFill>
                </a:uFill>
                <a:latin typeface="Calibri"/>
                <a:ea typeface="Calibri"/>
                <a:cs typeface="Calibri"/>
                <a:sym typeface="Calibri"/>
              </a:defRPr>
            </a:pPr>
            <a:r>
              <a:t>Cixi ( 慈禧太后)</a:t>
            </a:r>
          </a:p>
          <a:p>
            <a:pPr marL="249907" indent="-249907" defTabSz="630936">
              <a:spcBef>
                <a:spcPts val="500"/>
              </a:spcBef>
              <a:defRPr sz="1600">
                <a:uFill>
                  <a:solidFill>
                    <a:srgbClr val="000000"/>
                  </a:solidFill>
                </a:uFill>
                <a:latin typeface="Calibri"/>
                <a:ea typeface="Calibri"/>
                <a:cs typeface="Calibri"/>
                <a:sym typeface="Calibri"/>
              </a:defRPr>
            </a:pPr>
            <a:r>
              <a:t>Li Hongzhang (李鴻章)the Kai-Ping coal mine, Chang Yen-Mao, and Herbert Hoover</a:t>
            </a:r>
          </a:p>
        </p:txBody>
      </p:sp>
      <p:pic>
        <p:nvPicPr>
          <p:cNvPr id="483"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4"/>
          </a:xfrm>
          <a:prstGeom prst="rect">
            <a:avLst/>
          </a:prstGeom>
          <a:ln w="12700">
            <a:miter lim="400000"/>
          </a:ln>
        </p:spPr>
      </p:pic>
      <p:pic>
        <p:nvPicPr>
          <p:cNvPr id="484"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4"/>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87"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90"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493"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494"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Review: Revolutions"/>
          <p:cNvSpPr txBox="1"/>
          <p:nvPr>
            <p:ph type="title" idx="4294967295"/>
          </p:nvPr>
        </p:nvSpPr>
        <p:spPr>
          <a:xfrm>
            <a:off x="457199" y="-2"/>
            <a:ext cx="8234348" cy="1094175"/>
          </a:xfrm>
          <a:prstGeom prst="rect">
            <a:avLst/>
          </a:prstGeom>
        </p:spPr>
        <p:txBody>
          <a:bodyPr lIns="50800" tIns="50800" rIns="50800" bIns="50800"/>
          <a:lstStyle>
            <a:lvl1pPr defTabSz="410764"/>
          </a:lstStyle>
          <a:p>
            <a:pPr/>
            <a:r>
              <a:t>Review: Revolutions</a:t>
            </a:r>
          </a:p>
        </p:txBody>
      </p:sp>
      <p:sp>
        <p:nvSpPr>
          <p:cNvPr id="497"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